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</p:sldIdLst>
  <p:sldSz cx="7556500" cy="10693400"/>
  <p:notesSz cx="6858000" cy="9144000"/>
  <p:embeddedFontLst>
    <p:embeddedFont>
      <p:font typeface="Playfair Display" charset="1" panose="00000500000000000000"/>
      <p:regular r:id="rId8"/>
    </p:embeddedFont>
    <p:embeddedFont>
      <p:font typeface="Lora Bold" charset="1" panose="00000800000000000000"/>
      <p:regular r:id="rId9"/>
    </p:embeddedFont>
    <p:embeddedFont>
      <p:font typeface="Lora" charset="1" panose="00000500000000000000"/>
      <p:regular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fonts/font10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p="http://schemas.openxmlformats.org/presentationml/2006/main" xmlns:a="http://schemas.openxmlformats.org/drawingml/2006/main">
  <p:cSld>
    <p:bg>
      <p:bgPr>
        <a:solidFill>
          <a:srgbClr val="F4F3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98449" y="284185"/>
            <a:ext cx="7165902" cy="10124227"/>
            <a:chOff x="0" y="0"/>
            <a:chExt cx="9525307" cy="13457673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9525307" cy="13457673"/>
            </a:xfrm>
            <a:custGeom>
              <a:avLst/>
              <a:gdLst/>
              <a:ahLst/>
              <a:cxnLst/>
              <a:rect r="r" b="b" t="t" l="l"/>
              <a:pathLst>
                <a:path h="13457673" w="9525307">
                  <a:moveTo>
                    <a:pt x="163830" y="335280"/>
                  </a:moveTo>
                  <a:lnTo>
                    <a:pt x="336550" y="335280"/>
                  </a:lnTo>
                  <a:lnTo>
                    <a:pt x="336550" y="163830"/>
                  </a:lnTo>
                  <a:lnTo>
                    <a:pt x="177800" y="163830"/>
                  </a:lnTo>
                  <a:lnTo>
                    <a:pt x="177800" y="5080"/>
                  </a:lnTo>
                  <a:lnTo>
                    <a:pt x="5080" y="5080"/>
                  </a:lnTo>
                  <a:lnTo>
                    <a:pt x="5080" y="177800"/>
                  </a:lnTo>
                  <a:lnTo>
                    <a:pt x="162560" y="177800"/>
                  </a:lnTo>
                  <a:lnTo>
                    <a:pt x="162560" y="335280"/>
                  </a:lnTo>
                  <a:lnTo>
                    <a:pt x="163830" y="335280"/>
                  </a:lnTo>
                  <a:close/>
                  <a:moveTo>
                    <a:pt x="176530" y="177800"/>
                  </a:moveTo>
                  <a:lnTo>
                    <a:pt x="179070" y="177800"/>
                  </a:lnTo>
                  <a:lnTo>
                    <a:pt x="179070" y="175260"/>
                  </a:lnTo>
                  <a:lnTo>
                    <a:pt x="323850" y="175260"/>
                  </a:lnTo>
                  <a:lnTo>
                    <a:pt x="323850" y="322580"/>
                  </a:lnTo>
                  <a:lnTo>
                    <a:pt x="176530" y="322580"/>
                  </a:lnTo>
                  <a:lnTo>
                    <a:pt x="176530" y="177800"/>
                  </a:lnTo>
                  <a:close/>
                  <a:moveTo>
                    <a:pt x="17780" y="165100"/>
                  </a:moveTo>
                  <a:lnTo>
                    <a:pt x="17780" y="17780"/>
                  </a:lnTo>
                  <a:lnTo>
                    <a:pt x="165100" y="17780"/>
                  </a:lnTo>
                  <a:lnTo>
                    <a:pt x="165100" y="162560"/>
                  </a:lnTo>
                  <a:lnTo>
                    <a:pt x="162560" y="162560"/>
                  </a:lnTo>
                  <a:lnTo>
                    <a:pt x="162560" y="165100"/>
                  </a:lnTo>
                  <a:lnTo>
                    <a:pt x="165100" y="165100"/>
                  </a:lnTo>
                  <a:lnTo>
                    <a:pt x="17780" y="165100"/>
                  </a:lnTo>
                  <a:close/>
                  <a:moveTo>
                    <a:pt x="163830" y="13284953"/>
                  </a:moveTo>
                  <a:lnTo>
                    <a:pt x="5080" y="13284953"/>
                  </a:lnTo>
                  <a:lnTo>
                    <a:pt x="5080" y="13457673"/>
                  </a:lnTo>
                  <a:lnTo>
                    <a:pt x="177800" y="13457673"/>
                  </a:lnTo>
                  <a:lnTo>
                    <a:pt x="177800" y="13300193"/>
                  </a:lnTo>
                  <a:lnTo>
                    <a:pt x="335280" y="13300193"/>
                  </a:lnTo>
                  <a:lnTo>
                    <a:pt x="335280" y="13127473"/>
                  </a:lnTo>
                  <a:lnTo>
                    <a:pt x="163830" y="13127473"/>
                  </a:lnTo>
                  <a:lnTo>
                    <a:pt x="163830" y="13284953"/>
                  </a:lnTo>
                  <a:close/>
                  <a:moveTo>
                    <a:pt x="176530" y="13287493"/>
                  </a:moveTo>
                  <a:lnTo>
                    <a:pt x="177800" y="13287493"/>
                  </a:lnTo>
                  <a:lnTo>
                    <a:pt x="177800" y="13284953"/>
                  </a:lnTo>
                  <a:lnTo>
                    <a:pt x="175260" y="13284953"/>
                  </a:lnTo>
                  <a:lnTo>
                    <a:pt x="175260" y="13140173"/>
                  </a:lnTo>
                  <a:lnTo>
                    <a:pt x="322580" y="13140173"/>
                  </a:lnTo>
                  <a:lnTo>
                    <a:pt x="322580" y="13287493"/>
                  </a:lnTo>
                  <a:lnTo>
                    <a:pt x="176530" y="13287493"/>
                  </a:lnTo>
                  <a:close/>
                  <a:moveTo>
                    <a:pt x="165100" y="13300193"/>
                  </a:moveTo>
                  <a:lnTo>
                    <a:pt x="165100" y="13444973"/>
                  </a:lnTo>
                  <a:lnTo>
                    <a:pt x="17780" y="13444973"/>
                  </a:lnTo>
                  <a:lnTo>
                    <a:pt x="17780" y="13297653"/>
                  </a:lnTo>
                  <a:lnTo>
                    <a:pt x="162560" y="13297653"/>
                  </a:lnTo>
                  <a:lnTo>
                    <a:pt x="162560" y="13300193"/>
                  </a:lnTo>
                  <a:lnTo>
                    <a:pt x="165100" y="13300193"/>
                  </a:lnTo>
                  <a:close/>
                  <a:moveTo>
                    <a:pt x="9367827" y="13127473"/>
                  </a:moveTo>
                  <a:lnTo>
                    <a:pt x="9195107" y="13127473"/>
                  </a:lnTo>
                  <a:lnTo>
                    <a:pt x="9195107" y="13300193"/>
                  </a:lnTo>
                  <a:lnTo>
                    <a:pt x="9352586" y="13300193"/>
                  </a:lnTo>
                  <a:lnTo>
                    <a:pt x="9352586" y="13457673"/>
                  </a:lnTo>
                  <a:lnTo>
                    <a:pt x="9525307" y="13457673"/>
                  </a:lnTo>
                  <a:lnTo>
                    <a:pt x="9525307" y="13284953"/>
                  </a:lnTo>
                  <a:lnTo>
                    <a:pt x="9367827" y="13284953"/>
                  </a:lnTo>
                  <a:lnTo>
                    <a:pt x="9367827" y="13127473"/>
                  </a:lnTo>
                  <a:close/>
                  <a:moveTo>
                    <a:pt x="9355127" y="13284953"/>
                  </a:moveTo>
                  <a:lnTo>
                    <a:pt x="9352586" y="13284953"/>
                  </a:lnTo>
                  <a:lnTo>
                    <a:pt x="9352586" y="13287493"/>
                  </a:lnTo>
                  <a:lnTo>
                    <a:pt x="9355127" y="13287493"/>
                  </a:lnTo>
                  <a:lnTo>
                    <a:pt x="9207807" y="13287493"/>
                  </a:lnTo>
                  <a:lnTo>
                    <a:pt x="9207807" y="13140173"/>
                  </a:lnTo>
                  <a:lnTo>
                    <a:pt x="9355127" y="13140173"/>
                  </a:lnTo>
                  <a:lnTo>
                    <a:pt x="9355127" y="13284953"/>
                  </a:lnTo>
                  <a:close/>
                  <a:moveTo>
                    <a:pt x="9512607" y="13297653"/>
                  </a:moveTo>
                  <a:lnTo>
                    <a:pt x="9512607" y="13444973"/>
                  </a:lnTo>
                  <a:lnTo>
                    <a:pt x="9365286" y="13444973"/>
                  </a:lnTo>
                  <a:lnTo>
                    <a:pt x="9365286" y="13300193"/>
                  </a:lnTo>
                  <a:lnTo>
                    <a:pt x="9367827" y="13300193"/>
                  </a:lnTo>
                  <a:lnTo>
                    <a:pt x="9367827" y="13297653"/>
                  </a:lnTo>
                  <a:lnTo>
                    <a:pt x="9512607" y="13297653"/>
                  </a:lnTo>
                  <a:close/>
                  <a:moveTo>
                    <a:pt x="9432597" y="429260"/>
                  </a:moveTo>
                  <a:lnTo>
                    <a:pt x="9104936" y="429260"/>
                  </a:lnTo>
                  <a:lnTo>
                    <a:pt x="9104936" y="0"/>
                  </a:lnTo>
                  <a:lnTo>
                    <a:pt x="419100" y="0"/>
                  </a:lnTo>
                  <a:lnTo>
                    <a:pt x="419100" y="429260"/>
                  </a:lnTo>
                  <a:lnTo>
                    <a:pt x="0" y="429260"/>
                  </a:lnTo>
                  <a:lnTo>
                    <a:pt x="0" y="13039843"/>
                  </a:lnTo>
                  <a:lnTo>
                    <a:pt x="419100" y="13039843"/>
                  </a:lnTo>
                  <a:lnTo>
                    <a:pt x="419100" y="13456403"/>
                  </a:lnTo>
                  <a:lnTo>
                    <a:pt x="9104936" y="13456403"/>
                  </a:lnTo>
                  <a:lnTo>
                    <a:pt x="9104936" y="13039843"/>
                  </a:lnTo>
                  <a:lnTo>
                    <a:pt x="9524036" y="13039843"/>
                  </a:lnTo>
                  <a:lnTo>
                    <a:pt x="9524036" y="429260"/>
                  </a:lnTo>
                  <a:lnTo>
                    <a:pt x="9432596" y="429260"/>
                  </a:lnTo>
                  <a:close/>
                  <a:moveTo>
                    <a:pt x="78740" y="574040"/>
                  </a:moveTo>
                  <a:lnTo>
                    <a:pt x="78740" y="13027143"/>
                  </a:lnTo>
                  <a:lnTo>
                    <a:pt x="12700" y="13027143"/>
                  </a:lnTo>
                  <a:lnTo>
                    <a:pt x="12700" y="441960"/>
                  </a:lnTo>
                  <a:lnTo>
                    <a:pt x="78740" y="441960"/>
                  </a:lnTo>
                  <a:lnTo>
                    <a:pt x="78740" y="574040"/>
                  </a:lnTo>
                  <a:close/>
                  <a:moveTo>
                    <a:pt x="431800" y="12700"/>
                  </a:moveTo>
                  <a:lnTo>
                    <a:pt x="9092236" y="12700"/>
                  </a:lnTo>
                  <a:lnTo>
                    <a:pt x="9092236" y="78740"/>
                  </a:lnTo>
                  <a:lnTo>
                    <a:pt x="431800" y="78740"/>
                  </a:lnTo>
                  <a:lnTo>
                    <a:pt x="431800" y="12700"/>
                  </a:lnTo>
                  <a:close/>
                  <a:moveTo>
                    <a:pt x="9092236" y="13444973"/>
                  </a:moveTo>
                  <a:lnTo>
                    <a:pt x="431800" y="13444973"/>
                  </a:lnTo>
                  <a:lnTo>
                    <a:pt x="431800" y="13378934"/>
                  </a:lnTo>
                  <a:lnTo>
                    <a:pt x="9092236" y="13378934"/>
                  </a:lnTo>
                  <a:lnTo>
                    <a:pt x="9092236" y="13444973"/>
                  </a:lnTo>
                  <a:close/>
                  <a:moveTo>
                    <a:pt x="9432596" y="574040"/>
                  </a:moveTo>
                  <a:lnTo>
                    <a:pt x="9432596" y="13027143"/>
                  </a:lnTo>
                  <a:lnTo>
                    <a:pt x="9092236" y="13027143"/>
                  </a:lnTo>
                  <a:lnTo>
                    <a:pt x="9092236" y="13364964"/>
                  </a:lnTo>
                  <a:lnTo>
                    <a:pt x="431800" y="13364964"/>
                  </a:lnTo>
                  <a:lnTo>
                    <a:pt x="431800" y="13027143"/>
                  </a:lnTo>
                  <a:lnTo>
                    <a:pt x="91440" y="13027143"/>
                  </a:lnTo>
                  <a:lnTo>
                    <a:pt x="91440" y="441960"/>
                  </a:lnTo>
                  <a:lnTo>
                    <a:pt x="431800" y="441960"/>
                  </a:lnTo>
                  <a:lnTo>
                    <a:pt x="431800" y="91440"/>
                  </a:lnTo>
                  <a:lnTo>
                    <a:pt x="9092236" y="91440"/>
                  </a:lnTo>
                  <a:lnTo>
                    <a:pt x="9092236" y="441960"/>
                  </a:lnTo>
                  <a:lnTo>
                    <a:pt x="9432596" y="441960"/>
                  </a:lnTo>
                  <a:lnTo>
                    <a:pt x="9432596" y="574040"/>
                  </a:lnTo>
                  <a:close/>
                  <a:moveTo>
                    <a:pt x="9512607" y="574040"/>
                  </a:moveTo>
                  <a:lnTo>
                    <a:pt x="9512607" y="13027143"/>
                  </a:lnTo>
                  <a:lnTo>
                    <a:pt x="9446567" y="13027143"/>
                  </a:lnTo>
                  <a:lnTo>
                    <a:pt x="9446567" y="441960"/>
                  </a:lnTo>
                  <a:lnTo>
                    <a:pt x="9512607" y="441960"/>
                  </a:lnTo>
                  <a:lnTo>
                    <a:pt x="9512607" y="574040"/>
                  </a:lnTo>
                  <a:close/>
                  <a:moveTo>
                    <a:pt x="9352586" y="5080"/>
                  </a:moveTo>
                  <a:lnTo>
                    <a:pt x="9352586" y="162560"/>
                  </a:lnTo>
                  <a:lnTo>
                    <a:pt x="9195107" y="162560"/>
                  </a:lnTo>
                  <a:lnTo>
                    <a:pt x="9195107" y="335280"/>
                  </a:lnTo>
                  <a:lnTo>
                    <a:pt x="9367827" y="335280"/>
                  </a:lnTo>
                  <a:lnTo>
                    <a:pt x="9367827" y="177800"/>
                  </a:lnTo>
                  <a:lnTo>
                    <a:pt x="9525307" y="177800"/>
                  </a:lnTo>
                  <a:lnTo>
                    <a:pt x="9525307" y="5080"/>
                  </a:lnTo>
                  <a:lnTo>
                    <a:pt x="9352586" y="5080"/>
                  </a:lnTo>
                  <a:close/>
                  <a:moveTo>
                    <a:pt x="9355127" y="177800"/>
                  </a:moveTo>
                  <a:lnTo>
                    <a:pt x="9355127" y="322580"/>
                  </a:lnTo>
                  <a:lnTo>
                    <a:pt x="9207807" y="322580"/>
                  </a:lnTo>
                  <a:lnTo>
                    <a:pt x="9207807" y="176530"/>
                  </a:lnTo>
                  <a:lnTo>
                    <a:pt x="9352586" y="176530"/>
                  </a:lnTo>
                  <a:lnTo>
                    <a:pt x="9352586" y="177800"/>
                  </a:lnTo>
                  <a:lnTo>
                    <a:pt x="9355127" y="177800"/>
                  </a:lnTo>
                  <a:close/>
                  <a:moveTo>
                    <a:pt x="9512607" y="165100"/>
                  </a:moveTo>
                  <a:lnTo>
                    <a:pt x="9365286" y="165100"/>
                  </a:lnTo>
                  <a:lnTo>
                    <a:pt x="9367827" y="165100"/>
                  </a:lnTo>
                  <a:lnTo>
                    <a:pt x="9367827" y="162560"/>
                  </a:lnTo>
                  <a:lnTo>
                    <a:pt x="9365286" y="162560"/>
                  </a:lnTo>
                  <a:lnTo>
                    <a:pt x="9365286" y="17780"/>
                  </a:lnTo>
                  <a:lnTo>
                    <a:pt x="9512607" y="17780"/>
                  </a:lnTo>
                  <a:lnTo>
                    <a:pt x="9512607" y="165100"/>
                  </a:lnTo>
                  <a:close/>
                </a:path>
              </a:pathLst>
            </a:custGeom>
            <a:solidFill>
              <a:srgbClr val="E09E5E"/>
            </a:solidFill>
          </p:spPr>
        </p:sp>
      </p:grpSp>
      <p:grpSp>
        <p:nvGrpSpPr>
          <p:cNvPr name="Group 4" id="4"/>
          <p:cNvGrpSpPr/>
          <p:nvPr/>
        </p:nvGrpSpPr>
        <p:grpSpPr>
          <a:xfrm rot="0">
            <a:off x="816854" y="3223515"/>
            <a:ext cx="2743485" cy="27794"/>
            <a:chOff x="0" y="0"/>
            <a:chExt cx="63211032" cy="640388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63211032" cy="640388"/>
            </a:xfrm>
            <a:custGeom>
              <a:avLst/>
              <a:gdLst/>
              <a:ahLst/>
              <a:cxnLst/>
              <a:rect r="r" b="b" t="t" l="l"/>
              <a:pathLst>
                <a:path h="640388" w="63211032">
                  <a:moveTo>
                    <a:pt x="0" y="0"/>
                  </a:moveTo>
                  <a:lnTo>
                    <a:pt x="63211032" y="0"/>
                  </a:lnTo>
                  <a:lnTo>
                    <a:pt x="63211032" y="640388"/>
                  </a:lnTo>
                  <a:lnTo>
                    <a:pt x="0" y="640388"/>
                  </a:lnTo>
                  <a:close/>
                </a:path>
              </a:pathLst>
            </a:custGeom>
            <a:solidFill>
              <a:srgbClr val="E09E5E"/>
            </a:solidFill>
          </p:spPr>
        </p:sp>
      </p:grpSp>
      <p:grpSp>
        <p:nvGrpSpPr>
          <p:cNvPr name="Group 6" id="6"/>
          <p:cNvGrpSpPr/>
          <p:nvPr/>
        </p:nvGrpSpPr>
        <p:grpSpPr>
          <a:xfrm rot="0">
            <a:off x="4040972" y="3223515"/>
            <a:ext cx="2743485" cy="27794"/>
            <a:chOff x="0" y="0"/>
            <a:chExt cx="63211032" cy="640388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63211032" cy="640388"/>
            </a:xfrm>
            <a:custGeom>
              <a:avLst/>
              <a:gdLst/>
              <a:ahLst/>
              <a:cxnLst/>
              <a:rect r="r" b="b" t="t" l="l"/>
              <a:pathLst>
                <a:path h="640388" w="63211032">
                  <a:moveTo>
                    <a:pt x="0" y="0"/>
                  </a:moveTo>
                  <a:lnTo>
                    <a:pt x="63211032" y="0"/>
                  </a:lnTo>
                  <a:lnTo>
                    <a:pt x="63211032" y="640388"/>
                  </a:lnTo>
                  <a:lnTo>
                    <a:pt x="0" y="640388"/>
                  </a:lnTo>
                  <a:close/>
                </a:path>
              </a:pathLst>
            </a:custGeom>
            <a:solidFill>
              <a:srgbClr val="E09E5E"/>
            </a:solidFill>
          </p:spPr>
        </p:sp>
      </p:grpSp>
      <p:grpSp>
        <p:nvGrpSpPr>
          <p:cNvPr name="Group 8" id="8"/>
          <p:cNvGrpSpPr/>
          <p:nvPr/>
        </p:nvGrpSpPr>
        <p:grpSpPr>
          <a:xfrm rot="0">
            <a:off x="793169" y="6083735"/>
            <a:ext cx="2743485" cy="27794"/>
            <a:chOff x="0" y="0"/>
            <a:chExt cx="63211032" cy="640388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63211032" cy="640388"/>
            </a:xfrm>
            <a:custGeom>
              <a:avLst/>
              <a:gdLst/>
              <a:ahLst/>
              <a:cxnLst/>
              <a:rect r="r" b="b" t="t" l="l"/>
              <a:pathLst>
                <a:path h="640388" w="63211032">
                  <a:moveTo>
                    <a:pt x="0" y="0"/>
                  </a:moveTo>
                  <a:lnTo>
                    <a:pt x="63211032" y="0"/>
                  </a:lnTo>
                  <a:lnTo>
                    <a:pt x="63211032" y="640388"/>
                  </a:lnTo>
                  <a:lnTo>
                    <a:pt x="0" y="640388"/>
                  </a:lnTo>
                  <a:close/>
                </a:path>
              </a:pathLst>
            </a:custGeom>
            <a:solidFill>
              <a:srgbClr val="E09E5E"/>
            </a:solidFill>
          </p:spPr>
        </p:sp>
      </p:grpSp>
      <p:sp>
        <p:nvSpPr>
          <p:cNvPr name="TextBox 10" id="10"/>
          <p:cNvSpPr txBox="true"/>
          <p:nvPr/>
        </p:nvSpPr>
        <p:spPr>
          <a:xfrm rot="0">
            <a:off x="893020" y="965398"/>
            <a:ext cx="5774862" cy="5562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319"/>
              </a:lnSpc>
            </a:pPr>
            <a:r>
              <a:rPr lang="en-US" sz="3999" spc="559">
                <a:solidFill>
                  <a:srgbClr val="E09E5E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CARTE DES VINS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814310" y="2788484"/>
            <a:ext cx="2760882" cy="3091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43"/>
              </a:lnSpc>
            </a:pPr>
            <a:r>
              <a:rPr lang="en-US" sz="2018" spc="-20">
                <a:solidFill>
                  <a:srgbClr val="E09E5E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BLANCS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816854" y="3645685"/>
            <a:ext cx="1667647" cy="33497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F</a:t>
            </a: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ENDANT ROCHE VINEUSE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816854" y="4005987"/>
            <a:ext cx="1860469" cy="1360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33"/>
              </a:lnSpc>
            </a:pPr>
            <a:r>
              <a:rPr lang="en-US" sz="899" spc="26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2022, AOC Valais, Cave St-Pierre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810137" y="4397716"/>
            <a:ext cx="1667647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P</a:t>
            </a: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ORTE DE NOVEMBRE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810137" y="4594505"/>
            <a:ext cx="1978168" cy="1360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33"/>
              </a:lnSpc>
            </a:pPr>
            <a:r>
              <a:rPr lang="en-US" sz="899" spc="26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2023, AOC Valais, Maison Gilliard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817577" y="4975191"/>
            <a:ext cx="1667647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A</a:t>
            </a: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IGLE LES MURAILLES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817577" y="5162176"/>
            <a:ext cx="1667647" cy="1360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33"/>
              </a:lnSpc>
            </a:pPr>
            <a:r>
              <a:rPr lang="en-US" sz="899" spc="26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2022, AOC Chablais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2632639" y="3645685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3157716" y="3382428"/>
            <a:ext cx="435481" cy="9159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53"/>
              </a:lnSpc>
            </a:pPr>
            <a:r>
              <a:rPr lang="en-US" sz="538" spc="16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BOUTEILLE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2632639" y="3382428"/>
            <a:ext cx="435441" cy="12494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059"/>
              </a:lnSpc>
            </a:pPr>
            <a:r>
              <a:rPr lang="en-US" sz="757" spc="22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VERRE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4019898" y="2788484"/>
            <a:ext cx="2760882" cy="3091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43"/>
              </a:lnSpc>
            </a:pPr>
            <a:r>
              <a:rPr lang="en-US" sz="2018" spc="-20">
                <a:solidFill>
                  <a:srgbClr val="E09E5E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ROUGES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6357090" y="3382428"/>
            <a:ext cx="435481" cy="9159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53"/>
              </a:lnSpc>
            </a:pPr>
            <a:r>
              <a:rPr lang="en-US" sz="538" spc="16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BOUTEILLE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5832013" y="3382428"/>
            <a:ext cx="435441" cy="12494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059"/>
              </a:lnSpc>
            </a:pPr>
            <a:r>
              <a:rPr lang="en-US" sz="757" spc="22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VERRE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4040972" y="3645685"/>
            <a:ext cx="1667647" cy="16337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PINOT NOIR TROPHÉE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4040972" y="3834868"/>
            <a:ext cx="1889035" cy="1360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33"/>
              </a:lnSpc>
            </a:pPr>
            <a:r>
              <a:rPr lang="en-US" sz="899" spc="26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2023, AOC Valais, Cave St-Pierre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4034255" y="4237585"/>
            <a:ext cx="1667647" cy="33497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G</a:t>
            </a: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AMARET CŒUR DE CLÉMENCE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4034255" y="4611908"/>
            <a:ext cx="1667647" cy="1360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33"/>
              </a:lnSpc>
            </a:pPr>
            <a:r>
              <a:rPr lang="en-US" sz="899" spc="26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2021, AOC Genève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5832013" y="3645685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6369366" y="3645685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5825296" y="4237585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6362649" y="4237585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32" id="32"/>
          <p:cNvSpPr txBox="true"/>
          <p:nvPr/>
        </p:nvSpPr>
        <p:spPr>
          <a:xfrm rot="0">
            <a:off x="3139751" y="3645685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33" id="33"/>
          <p:cNvSpPr txBox="true"/>
          <p:nvPr/>
        </p:nvSpPr>
        <p:spPr>
          <a:xfrm rot="0">
            <a:off x="2632639" y="4397716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34" id="34"/>
          <p:cNvSpPr txBox="true"/>
          <p:nvPr/>
        </p:nvSpPr>
        <p:spPr>
          <a:xfrm rot="0">
            <a:off x="3139751" y="4397716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35" id="35"/>
          <p:cNvSpPr txBox="true"/>
          <p:nvPr/>
        </p:nvSpPr>
        <p:spPr>
          <a:xfrm rot="0">
            <a:off x="2632639" y="4975191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36" id="36"/>
          <p:cNvSpPr txBox="true"/>
          <p:nvPr/>
        </p:nvSpPr>
        <p:spPr>
          <a:xfrm rot="0">
            <a:off x="3139751" y="4975191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37" id="37"/>
          <p:cNvSpPr txBox="true"/>
          <p:nvPr/>
        </p:nvSpPr>
        <p:spPr>
          <a:xfrm rot="0">
            <a:off x="892569" y="2083633"/>
            <a:ext cx="5774862" cy="35242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00"/>
              </a:lnSpc>
            </a:pPr>
            <a:r>
              <a:rPr lang="en-US" sz="2500" spc="350">
                <a:solidFill>
                  <a:srgbClr val="E09E5E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VINS SUISSES</a:t>
            </a:r>
          </a:p>
        </p:txBody>
      </p:sp>
      <p:sp>
        <p:nvSpPr>
          <p:cNvPr name="TextBox 38" id="38"/>
          <p:cNvSpPr txBox="true"/>
          <p:nvPr/>
        </p:nvSpPr>
        <p:spPr>
          <a:xfrm rot="0">
            <a:off x="809154" y="5648704"/>
            <a:ext cx="2760882" cy="3091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43"/>
              </a:lnSpc>
            </a:pPr>
            <a:r>
              <a:rPr lang="en-US" sz="2018" spc="-20">
                <a:solidFill>
                  <a:srgbClr val="E09E5E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ROSÉS</a:t>
            </a:r>
          </a:p>
        </p:txBody>
      </p:sp>
      <p:sp>
        <p:nvSpPr>
          <p:cNvPr name="TextBox 39" id="39"/>
          <p:cNvSpPr txBox="true"/>
          <p:nvPr/>
        </p:nvSpPr>
        <p:spPr>
          <a:xfrm rot="0">
            <a:off x="793168" y="6505905"/>
            <a:ext cx="1667647" cy="32529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ROSÉ DE GAMAY ESPRIT D'OR</a:t>
            </a:r>
          </a:p>
        </p:txBody>
      </p:sp>
      <p:sp>
        <p:nvSpPr>
          <p:cNvPr name="TextBox 40" id="40"/>
          <p:cNvSpPr txBox="true"/>
          <p:nvPr/>
        </p:nvSpPr>
        <p:spPr>
          <a:xfrm rot="0">
            <a:off x="783904" y="7248248"/>
            <a:ext cx="1667647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L'Œ</a:t>
            </a: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IL-DE-PERDRIX</a:t>
            </a:r>
          </a:p>
        </p:txBody>
      </p:sp>
      <p:sp>
        <p:nvSpPr>
          <p:cNvPr name="TextBox 41" id="41"/>
          <p:cNvSpPr txBox="true"/>
          <p:nvPr/>
        </p:nvSpPr>
        <p:spPr>
          <a:xfrm rot="0">
            <a:off x="3107899" y="6242647"/>
            <a:ext cx="435481" cy="9159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53"/>
              </a:lnSpc>
            </a:pPr>
            <a:r>
              <a:rPr lang="en-US" sz="538" spc="16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BOUTEILLE</a:t>
            </a:r>
          </a:p>
        </p:txBody>
      </p:sp>
      <p:sp>
        <p:nvSpPr>
          <p:cNvPr name="TextBox 42" id="42"/>
          <p:cNvSpPr txBox="true"/>
          <p:nvPr/>
        </p:nvSpPr>
        <p:spPr>
          <a:xfrm rot="0">
            <a:off x="2582821" y="6242647"/>
            <a:ext cx="435441" cy="12494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059"/>
              </a:lnSpc>
            </a:pPr>
            <a:r>
              <a:rPr lang="en-US" sz="757" spc="22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VERRE</a:t>
            </a:r>
          </a:p>
        </p:txBody>
      </p:sp>
      <p:sp>
        <p:nvSpPr>
          <p:cNvPr name="TextBox 43" id="43"/>
          <p:cNvSpPr txBox="true"/>
          <p:nvPr/>
        </p:nvSpPr>
        <p:spPr>
          <a:xfrm rot="0">
            <a:off x="2582821" y="6505905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44" id="44"/>
          <p:cNvSpPr txBox="true"/>
          <p:nvPr/>
        </p:nvSpPr>
        <p:spPr>
          <a:xfrm rot="0">
            <a:off x="3120174" y="6505905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45" id="45"/>
          <p:cNvSpPr txBox="true"/>
          <p:nvPr/>
        </p:nvSpPr>
        <p:spPr>
          <a:xfrm rot="0">
            <a:off x="2573557" y="7248248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46" id="46"/>
          <p:cNvSpPr txBox="true"/>
          <p:nvPr/>
        </p:nvSpPr>
        <p:spPr>
          <a:xfrm rot="0">
            <a:off x="3110910" y="7248248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47" id="47"/>
          <p:cNvSpPr txBox="true"/>
          <p:nvPr/>
        </p:nvSpPr>
        <p:spPr>
          <a:xfrm rot="0">
            <a:off x="783904" y="7435512"/>
            <a:ext cx="1667647" cy="1360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33"/>
              </a:lnSpc>
            </a:pPr>
            <a:r>
              <a:rPr lang="en-US" sz="899" spc="26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2023, AOC Neuchâtel</a:t>
            </a:r>
          </a:p>
        </p:txBody>
      </p:sp>
      <p:sp>
        <p:nvSpPr>
          <p:cNvPr name="TextBox 48" id="48"/>
          <p:cNvSpPr txBox="true"/>
          <p:nvPr/>
        </p:nvSpPr>
        <p:spPr>
          <a:xfrm rot="0">
            <a:off x="783904" y="6851485"/>
            <a:ext cx="1667647" cy="1360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33"/>
              </a:lnSpc>
            </a:pPr>
            <a:r>
              <a:rPr lang="en-US" sz="899" spc="26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2023, Genève</a:t>
            </a:r>
          </a:p>
        </p:txBody>
      </p:sp>
      <p:grpSp>
        <p:nvGrpSpPr>
          <p:cNvPr name="Group 49" id="49"/>
          <p:cNvGrpSpPr/>
          <p:nvPr/>
        </p:nvGrpSpPr>
        <p:grpSpPr>
          <a:xfrm rot="0">
            <a:off x="4040972" y="6083735"/>
            <a:ext cx="2743485" cy="27794"/>
            <a:chOff x="0" y="0"/>
            <a:chExt cx="63211032" cy="640388"/>
          </a:xfrm>
        </p:grpSpPr>
        <p:sp>
          <p:nvSpPr>
            <p:cNvPr name="Freeform 50" id="50"/>
            <p:cNvSpPr/>
            <p:nvPr/>
          </p:nvSpPr>
          <p:spPr>
            <a:xfrm flipH="false" flipV="false" rot="0">
              <a:off x="0" y="0"/>
              <a:ext cx="63211032" cy="640388"/>
            </a:xfrm>
            <a:custGeom>
              <a:avLst/>
              <a:gdLst/>
              <a:ahLst/>
              <a:cxnLst/>
              <a:rect r="r" b="b" t="t" l="l"/>
              <a:pathLst>
                <a:path h="640388" w="63211032">
                  <a:moveTo>
                    <a:pt x="0" y="0"/>
                  </a:moveTo>
                  <a:lnTo>
                    <a:pt x="63211032" y="0"/>
                  </a:lnTo>
                  <a:lnTo>
                    <a:pt x="63211032" y="640388"/>
                  </a:lnTo>
                  <a:lnTo>
                    <a:pt x="0" y="640388"/>
                  </a:lnTo>
                  <a:close/>
                </a:path>
              </a:pathLst>
            </a:custGeom>
            <a:solidFill>
              <a:srgbClr val="E09E5E"/>
            </a:solidFill>
          </p:spPr>
        </p:sp>
      </p:grpSp>
      <p:sp>
        <p:nvSpPr>
          <p:cNvPr name="TextBox 51" id="51"/>
          <p:cNvSpPr txBox="true"/>
          <p:nvPr/>
        </p:nvSpPr>
        <p:spPr>
          <a:xfrm rot="0">
            <a:off x="4019898" y="5648704"/>
            <a:ext cx="2760882" cy="3091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43"/>
              </a:lnSpc>
            </a:pPr>
            <a:r>
              <a:rPr lang="en-US" sz="2018" spc="-20">
                <a:solidFill>
                  <a:srgbClr val="E09E5E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MOUSSEUX</a:t>
            </a:r>
          </a:p>
        </p:txBody>
      </p:sp>
      <p:sp>
        <p:nvSpPr>
          <p:cNvPr name="TextBox 52" id="52"/>
          <p:cNvSpPr txBox="true"/>
          <p:nvPr/>
        </p:nvSpPr>
        <p:spPr>
          <a:xfrm rot="0">
            <a:off x="6380801" y="6242648"/>
            <a:ext cx="435481" cy="9159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53"/>
              </a:lnSpc>
            </a:pPr>
            <a:r>
              <a:rPr lang="en-US" sz="538" spc="16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BOUTEILLE</a:t>
            </a:r>
          </a:p>
        </p:txBody>
      </p:sp>
      <p:sp>
        <p:nvSpPr>
          <p:cNvPr name="TextBox 53" id="53"/>
          <p:cNvSpPr txBox="true"/>
          <p:nvPr/>
        </p:nvSpPr>
        <p:spPr>
          <a:xfrm rot="0">
            <a:off x="5855724" y="6242648"/>
            <a:ext cx="435441" cy="12494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059"/>
              </a:lnSpc>
            </a:pPr>
            <a:r>
              <a:rPr lang="en-US" sz="757" spc="22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VERRE</a:t>
            </a:r>
          </a:p>
        </p:txBody>
      </p:sp>
      <p:sp>
        <p:nvSpPr>
          <p:cNvPr name="TextBox 54" id="54"/>
          <p:cNvSpPr txBox="true"/>
          <p:nvPr/>
        </p:nvSpPr>
        <p:spPr>
          <a:xfrm rot="0">
            <a:off x="4041695" y="6491183"/>
            <a:ext cx="1667647" cy="32529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BACCARAT BLANC DE BLANCS</a:t>
            </a:r>
          </a:p>
        </p:txBody>
      </p:sp>
      <p:sp>
        <p:nvSpPr>
          <p:cNvPr name="TextBox 55" id="55"/>
          <p:cNvSpPr txBox="true"/>
          <p:nvPr/>
        </p:nvSpPr>
        <p:spPr>
          <a:xfrm rot="0">
            <a:off x="4041695" y="6851485"/>
            <a:ext cx="1667647" cy="1360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33"/>
              </a:lnSpc>
            </a:pPr>
            <a:r>
              <a:rPr lang="en-US" sz="899" spc="26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Brut, Suisse</a:t>
            </a:r>
          </a:p>
        </p:txBody>
      </p:sp>
      <p:sp>
        <p:nvSpPr>
          <p:cNvPr name="TextBox 56" id="56"/>
          <p:cNvSpPr txBox="true"/>
          <p:nvPr/>
        </p:nvSpPr>
        <p:spPr>
          <a:xfrm rot="0">
            <a:off x="5856447" y="6491183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57" id="57"/>
          <p:cNvSpPr txBox="true"/>
          <p:nvPr/>
        </p:nvSpPr>
        <p:spPr>
          <a:xfrm rot="0">
            <a:off x="6393800" y="6491183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58" id="58"/>
          <p:cNvSpPr txBox="true"/>
          <p:nvPr/>
        </p:nvSpPr>
        <p:spPr>
          <a:xfrm rot="0">
            <a:off x="780932" y="7828704"/>
            <a:ext cx="1667647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PORTE DE NOVEMBRE</a:t>
            </a:r>
          </a:p>
        </p:txBody>
      </p:sp>
      <p:sp>
        <p:nvSpPr>
          <p:cNvPr name="TextBox 59" id="59"/>
          <p:cNvSpPr txBox="true"/>
          <p:nvPr/>
        </p:nvSpPr>
        <p:spPr>
          <a:xfrm rot="0">
            <a:off x="2570585" y="7828704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60" id="60"/>
          <p:cNvSpPr txBox="true"/>
          <p:nvPr/>
        </p:nvSpPr>
        <p:spPr>
          <a:xfrm rot="0">
            <a:off x="3107938" y="7828704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61" id="61"/>
          <p:cNvSpPr txBox="true"/>
          <p:nvPr/>
        </p:nvSpPr>
        <p:spPr>
          <a:xfrm rot="0">
            <a:off x="780932" y="8015968"/>
            <a:ext cx="1667647" cy="1360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33"/>
              </a:lnSpc>
            </a:pPr>
            <a:r>
              <a:rPr lang="en-US" sz="899" spc="26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2023, AOC Valais</a:t>
            </a:r>
          </a:p>
        </p:txBody>
      </p:sp>
      <p:sp>
        <p:nvSpPr>
          <p:cNvPr name="TextBox 62" id="62"/>
          <p:cNvSpPr txBox="true"/>
          <p:nvPr/>
        </p:nvSpPr>
        <p:spPr>
          <a:xfrm rot="0">
            <a:off x="4028735" y="4975191"/>
            <a:ext cx="1667647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CHÂTEAU D'ALLAMAN</a:t>
            </a:r>
          </a:p>
        </p:txBody>
      </p:sp>
      <p:sp>
        <p:nvSpPr>
          <p:cNvPr name="TextBox 63" id="63"/>
          <p:cNvSpPr txBox="true"/>
          <p:nvPr/>
        </p:nvSpPr>
        <p:spPr>
          <a:xfrm rot="0">
            <a:off x="4028735" y="5162176"/>
            <a:ext cx="1667647" cy="1360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33"/>
              </a:lnSpc>
            </a:pPr>
            <a:r>
              <a:rPr lang="en-US" sz="899" spc="26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2023, AOC La Côte</a:t>
            </a:r>
          </a:p>
        </p:txBody>
      </p:sp>
      <p:sp>
        <p:nvSpPr>
          <p:cNvPr name="TextBox 64" id="64"/>
          <p:cNvSpPr txBox="true"/>
          <p:nvPr/>
        </p:nvSpPr>
        <p:spPr>
          <a:xfrm rot="0">
            <a:off x="5819777" y="4975191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65" id="65"/>
          <p:cNvSpPr txBox="true"/>
          <p:nvPr/>
        </p:nvSpPr>
        <p:spPr>
          <a:xfrm rot="0">
            <a:off x="6357130" y="4975191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>
  <p:cSld>
    <p:bg>
      <p:bgPr>
        <a:solidFill>
          <a:srgbClr val="F4F3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98449" y="284185"/>
            <a:ext cx="7165902" cy="10124227"/>
            <a:chOff x="0" y="0"/>
            <a:chExt cx="9525307" cy="13457673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9525307" cy="13457673"/>
            </a:xfrm>
            <a:custGeom>
              <a:avLst/>
              <a:gdLst/>
              <a:ahLst/>
              <a:cxnLst/>
              <a:rect r="r" b="b" t="t" l="l"/>
              <a:pathLst>
                <a:path h="13457673" w="9525307">
                  <a:moveTo>
                    <a:pt x="163830" y="335280"/>
                  </a:moveTo>
                  <a:lnTo>
                    <a:pt x="336550" y="335280"/>
                  </a:lnTo>
                  <a:lnTo>
                    <a:pt x="336550" y="163830"/>
                  </a:lnTo>
                  <a:lnTo>
                    <a:pt x="177800" y="163830"/>
                  </a:lnTo>
                  <a:lnTo>
                    <a:pt x="177800" y="5080"/>
                  </a:lnTo>
                  <a:lnTo>
                    <a:pt x="5080" y="5080"/>
                  </a:lnTo>
                  <a:lnTo>
                    <a:pt x="5080" y="177800"/>
                  </a:lnTo>
                  <a:lnTo>
                    <a:pt x="162560" y="177800"/>
                  </a:lnTo>
                  <a:lnTo>
                    <a:pt x="162560" y="335280"/>
                  </a:lnTo>
                  <a:lnTo>
                    <a:pt x="163830" y="335280"/>
                  </a:lnTo>
                  <a:close/>
                  <a:moveTo>
                    <a:pt x="176530" y="177800"/>
                  </a:moveTo>
                  <a:lnTo>
                    <a:pt x="179070" y="177800"/>
                  </a:lnTo>
                  <a:lnTo>
                    <a:pt x="179070" y="175260"/>
                  </a:lnTo>
                  <a:lnTo>
                    <a:pt x="323850" y="175260"/>
                  </a:lnTo>
                  <a:lnTo>
                    <a:pt x="323850" y="322580"/>
                  </a:lnTo>
                  <a:lnTo>
                    <a:pt x="176530" y="322580"/>
                  </a:lnTo>
                  <a:lnTo>
                    <a:pt x="176530" y="177800"/>
                  </a:lnTo>
                  <a:close/>
                  <a:moveTo>
                    <a:pt x="17780" y="165100"/>
                  </a:moveTo>
                  <a:lnTo>
                    <a:pt x="17780" y="17780"/>
                  </a:lnTo>
                  <a:lnTo>
                    <a:pt x="165100" y="17780"/>
                  </a:lnTo>
                  <a:lnTo>
                    <a:pt x="165100" y="162560"/>
                  </a:lnTo>
                  <a:lnTo>
                    <a:pt x="162560" y="162560"/>
                  </a:lnTo>
                  <a:lnTo>
                    <a:pt x="162560" y="165100"/>
                  </a:lnTo>
                  <a:lnTo>
                    <a:pt x="165100" y="165100"/>
                  </a:lnTo>
                  <a:lnTo>
                    <a:pt x="17780" y="165100"/>
                  </a:lnTo>
                  <a:close/>
                  <a:moveTo>
                    <a:pt x="163830" y="13284953"/>
                  </a:moveTo>
                  <a:lnTo>
                    <a:pt x="5080" y="13284953"/>
                  </a:lnTo>
                  <a:lnTo>
                    <a:pt x="5080" y="13457673"/>
                  </a:lnTo>
                  <a:lnTo>
                    <a:pt x="177800" y="13457673"/>
                  </a:lnTo>
                  <a:lnTo>
                    <a:pt x="177800" y="13300193"/>
                  </a:lnTo>
                  <a:lnTo>
                    <a:pt x="335280" y="13300193"/>
                  </a:lnTo>
                  <a:lnTo>
                    <a:pt x="335280" y="13127473"/>
                  </a:lnTo>
                  <a:lnTo>
                    <a:pt x="163830" y="13127473"/>
                  </a:lnTo>
                  <a:lnTo>
                    <a:pt x="163830" y="13284953"/>
                  </a:lnTo>
                  <a:close/>
                  <a:moveTo>
                    <a:pt x="176530" y="13287493"/>
                  </a:moveTo>
                  <a:lnTo>
                    <a:pt x="177800" y="13287493"/>
                  </a:lnTo>
                  <a:lnTo>
                    <a:pt x="177800" y="13284953"/>
                  </a:lnTo>
                  <a:lnTo>
                    <a:pt x="175260" y="13284953"/>
                  </a:lnTo>
                  <a:lnTo>
                    <a:pt x="175260" y="13140173"/>
                  </a:lnTo>
                  <a:lnTo>
                    <a:pt x="322580" y="13140173"/>
                  </a:lnTo>
                  <a:lnTo>
                    <a:pt x="322580" y="13287493"/>
                  </a:lnTo>
                  <a:lnTo>
                    <a:pt x="176530" y="13287493"/>
                  </a:lnTo>
                  <a:close/>
                  <a:moveTo>
                    <a:pt x="165100" y="13300193"/>
                  </a:moveTo>
                  <a:lnTo>
                    <a:pt x="165100" y="13444973"/>
                  </a:lnTo>
                  <a:lnTo>
                    <a:pt x="17780" y="13444973"/>
                  </a:lnTo>
                  <a:lnTo>
                    <a:pt x="17780" y="13297653"/>
                  </a:lnTo>
                  <a:lnTo>
                    <a:pt x="162560" y="13297653"/>
                  </a:lnTo>
                  <a:lnTo>
                    <a:pt x="162560" y="13300193"/>
                  </a:lnTo>
                  <a:lnTo>
                    <a:pt x="165100" y="13300193"/>
                  </a:lnTo>
                  <a:close/>
                  <a:moveTo>
                    <a:pt x="9367827" y="13127473"/>
                  </a:moveTo>
                  <a:lnTo>
                    <a:pt x="9195107" y="13127473"/>
                  </a:lnTo>
                  <a:lnTo>
                    <a:pt x="9195107" y="13300193"/>
                  </a:lnTo>
                  <a:lnTo>
                    <a:pt x="9352586" y="13300193"/>
                  </a:lnTo>
                  <a:lnTo>
                    <a:pt x="9352586" y="13457673"/>
                  </a:lnTo>
                  <a:lnTo>
                    <a:pt x="9525307" y="13457673"/>
                  </a:lnTo>
                  <a:lnTo>
                    <a:pt x="9525307" y="13284953"/>
                  </a:lnTo>
                  <a:lnTo>
                    <a:pt x="9367827" y="13284953"/>
                  </a:lnTo>
                  <a:lnTo>
                    <a:pt x="9367827" y="13127473"/>
                  </a:lnTo>
                  <a:close/>
                  <a:moveTo>
                    <a:pt x="9355127" y="13284953"/>
                  </a:moveTo>
                  <a:lnTo>
                    <a:pt x="9352586" y="13284953"/>
                  </a:lnTo>
                  <a:lnTo>
                    <a:pt x="9352586" y="13287493"/>
                  </a:lnTo>
                  <a:lnTo>
                    <a:pt x="9355127" y="13287493"/>
                  </a:lnTo>
                  <a:lnTo>
                    <a:pt x="9207807" y="13287493"/>
                  </a:lnTo>
                  <a:lnTo>
                    <a:pt x="9207807" y="13140173"/>
                  </a:lnTo>
                  <a:lnTo>
                    <a:pt x="9355127" y="13140173"/>
                  </a:lnTo>
                  <a:lnTo>
                    <a:pt x="9355127" y="13284953"/>
                  </a:lnTo>
                  <a:close/>
                  <a:moveTo>
                    <a:pt x="9512607" y="13297653"/>
                  </a:moveTo>
                  <a:lnTo>
                    <a:pt x="9512607" y="13444973"/>
                  </a:lnTo>
                  <a:lnTo>
                    <a:pt x="9365286" y="13444973"/>
                  </a:lnTo>
                  <a:lnTo>
                    <a:pt x="9365286" y="13300193"/>
                  </a:lnTo>
                  <a:lnTo>
                    <a:pt x="9367827" y="13300193"/>
                  </a:lnTo>
                  <a:lnTo>
                    <a:pt x="9367827" y="13297653"/>
                  </a:lnTo>
                  <a:lnTo>
                    <a:pt x="9512607" y="13297653"/>
                  </a:lnTo>
                  <a:close/>
                  <a:moveTo>
                    <a:pt x="9432597" y="429260"/>
                  </a:moveTo>
                  <a:lnTo>
                    <a:pt x="9104936" y="429260"/>
                  </a:lnTo>
                  <a:lnTo>
                    <a:pt x="9104936" y="0"/>
                  </a:lnTo>
                  <a:lnTo>
                    <a:pt x="419100" y="0"/>
                  </a:lnTo>
                  <a:lnTo>
                    <a:pt x="419100" y="429260"/>
                  </a:lnTo>
                  <a:lnTo>
                    <a:pt x="0" y="429260"/>
                  </a:lnTo>
                  <a:lnTo>
                    <a:pt x="0" y="13039843"/>
                  </a:lnTo>
                  <a:lnTo>
                    <a:pt x="419100" y="13039843"/>
                  </a:lnTo>
                  <a:lnTo>
                    <a:pt x="419100" y="13456403"/>
                  </a:lnTo>
                  <a:lnTo>
                    <a:pt x="9104936" y="13456403"/>
                  </a:lnTo>
                  <a:lnTo>
                    <a:pt x="9104936" y="13039843"/>
                  </a:lnTo>
                  <a:lnTo>
                    <a:pt x="9524036" y="13039843"/>
                  </a:lnTo>
                  <a:lnTo>
                    <a:pt x="9524036" y="429260"/>
                  </a:lnTo>
                  <a:lnTo>
                    <a:pt x="9432596" y="429260"/>
                  </a:lnTo>
                  <a:close/>
                  <a:moveTo>
                    <a:pt x="78740" y="574040"/>
                  </a:moveTo>
                  <a:lnTo>
                    <a:pt x="78740" y="13027143"/>
                  </a:lnTo>
                  <a:lnTo>
                    <a:pt x="12700" y="13027143"/>
                  </a:lnTo>
                  <a:lnTo>
                    <a:pt x="12700" y="441960"/>
                  </a:lnTo>
                  <a:lnTo>
                    <a:pt x="78740" y="441960"/>
                  </a:lnTo>
                  <a:lnTo>
                    <a:pt x="78740" y="574040"/>
                  </a:lnTo>
                  <a:close/>
                  <a:moveTo>
                    <a:pt x="431800" y="12700"/>
                  </a:moveTo>
                  <a:lnTo>
                    <a:pt x="9092236" y="12700"/>
                  </a:lnTo>
                  <a:lnTo>
                    <a:pt x="9092236" y="78740"/>
                  </a:lnTo>
                  <a:lnTo>
                    <a:pt x="431800" y="78740"/>
                  </a:lnTo>
                  <a:lnTo>
                    <a:pt x="431800" y="12700"/>
                  </a:lnTo>
                  <a:close/>
                  <a:moveTo>
                    <a:pt x="9092236" y="13444973"/>
                  </a:moveTo>
                  <a:lnTo>
                    <a:pt x="431800" y="13444973"/>
                  </a:lnTo>
                  <a:lnTo>
                    <a:pt x="431800" y="13378934"/>
                  </a:lnTo>
                  <a:lnTo>
                    <a:pt x="9092236" y="13378934"/>
                  </a:lnTo>
                  <a:lnTo>
                    <a:pt x="9092236" y="13444973"/>
                  </a:lnTo>
                  <a:close/>
                  <a:moveTo>
                    <a:pt x="9432596" y="574040"/>
                  </a:moveTo>
                  <a:lnTo>
                    <a:pt x="9432596" y="13027143"/>
                  </a:lnTo>
                  <a:lnTo>
                    <a:pt x="9092236" y="13027143"/>
                  </a:lnTo>
                  <a:lnTo>
                    <a:pt x="9092236" y="13364964"/>
                  </a:lnTo>
                  <a:lnTo>
                    <a:pt x="431800" y="13364964"/>
                  </a:lnTo>
                  <a:lnTo>
                    <a:pt x="431800" y="13027143"/>
                  </a:lnTo>
                  <a:lnTo>
                    <a:pt x="91440" y="13027143"/>
                  </a:lnTo>
                  <a:lnTo>
                    <a:pt x="91440" y="441960"/>
                  </a:lnTo>
                  <a:lnTo>
                    <a:pt x="431800" y="441960"/>
                  </a:lnTo>
                  <a:lnTo>
                    <a:pt x="431800" y="91440"/>
                  </a:lnTo>
                  <a:lnTo>
                    <a:pt x="9092236" y="91440"/>
                  </a:lnTo>
                  <a:lnTo>
                    <a:pt x="9092236" y="441960"/>
                  </a:lnTo>
                  <a:lnTo>
                    <a:pt x="9432596" y="441960"/>
                  </a:lnTo>
                  <a:lnTo>
                    <a:pt x="9432596" y="574040"/>
                  </a:lnTo>
                  <a:close/>
                  <a:moveTo>
                    <a:pt x="9512607" y="574040"/>
                  </a:moveTo>
                  <a:lnTo>
                    <a:pt x="9512607" y="13027143"/>
                  </a:lnTo>
                  <a:lnTo>
                    <a:pt x="9446567" y="13027143"/>
                  </a:lnTo>
                  <a:lnTo>
                    <a:pt x="9446567" y="441960"/>
                  </a:lnTo>
                  <a:lnTo>
                    <a:pt x="9512607" y="441960"/>
                  </a:lnTo>
                  <a:lnTo>
                    <a:pt x="9512607" y="574040"/>
                  </a:lnTo>
                  <a:close/>
                  <a:moveTo>
                    <a:pt x="9352586" y="5080"/>
                  </a:moveTo>
                  <a:lnTo>
                    <a:pt x="9352586" y="162560"/>
                  </a:lnTo>
                  <a:lnTo>
                    <a:pt x="9195107" y="162560"/>
                  </a:lnTo>
                  <a:lnTo>
                    <a:pt x="9195107" y="335280"/>
                  </a:lnTo>
                  <a:lnTo>
                    <a:pt x="9367827" y="335280"/>
                  </a:lnTo>
                  <a:lnTo>
                    <a:pt x="9367827" y="177800"/>
                  </a:lnTo>
                  <a:lnTo>
                    <a:pt x="9525307" y="177800"/>
                  </a:lnTo>
                  <a:lnTo>
                    <a:pt x="9525307" y="5080"/>
                  </a:lnTo>
                  <a:lnTo>
                    <a:pt x="9352586" y="5080"/>
                  </a:lnTo>
                  <a:close/>
                  <a:moveTo>
                    <a:pt x="9355127" y="177800"/>
                  </a:moveTo>
                  <a:lnTo>
                    <a:pt x="9355127" y="322580"/>
                  </a:lnTo>
                  <a:lnTo>
                    <a:pt x="9207807" y="322580"/>
                  </a:lnTo>
                  <a:lnTo>
                    <a:pt x="9207807" y="176530"/>
                  </a:lnTo>
                  <a:lnTo>
                    <a:pt x="9352586" y="176530"/>
                  </a:lnTo>
                  <a:lnTo>
                    <a:pt x="9352586" y="177800"/>
                  </a:lnTo>
                  <a:lnTo>
                    <a:pt x="9355127" y="177800"/>
                  </a:lnTo>
                  <a:close/>
                  <a:moveTo>
                    <a:pt x="9512607" y="165100"/>
                  </a:moveTo>
                  <a:lnTo>
                    <a:pt x="9365286" y="165100"/>
                  </a:lnTo>
                  <a:lnTo>
                    <a:pt x="9367827" y="165100"/>
                  </a:lnTo>
                  <a:lnTo>
                    <a:pt x="9367827" y="162560"/>
                  </a:lnTo>
                  <a:lnTo>
                    <a:pt x="9365286" y="162560"/>
                  </a:lnTo>
                  <a:lnTo>
                    <a:pt x="9365286" y="17780"/>
                  </a:lnTo>
                  <a:lnTo>
                    <a:pt x="9512607" y="17780"/>
                  </a:lnTo>
                  <a:lnTo>
                    <a:pt x="9512607" y="165100"/>
                  </a:lnTo>
                  <a:close/>
                </a:path>
              </a:pathLst>
            </a:custGeom>
            <a:solidFill>
              <a:srgbClr val="E09E5E"/>
            </a:solidFill>
          </p:spPr>
        </p:sp>
      </p:grpSp>
      <p:grpSp>
        <p:nvGrpSpPr>
          <p:cNvPr name="Group 4" id="4"/>
          <p:cNvGrpSpPr/>
          <p:nvPr/>
        </p:nvGrpSpPr>
        <p:grpSpPr>
          <a:xfrm rot="0">
            <a:off x="816854" y="3223515"/>
            <a:ext cx="2743485" cy="27794"/>
            <a:chOff x="0" y="0"/>
            <a:chExt cx="63211032" cy="640388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63211032" cy="640388"/>
            </a:xfrm>
            <a:custGeom>
              <a:avLst/>
              <a:gdLst/>
              <a:ahLst/>
              <a:cxnLst/>
              <a:rect r="r" b="b" t="t" l="l"/>
              <a:pathLst>
                <a:path h="640388" w="63211032">
                  <a:moveTo>
                    <a:pt x="0" y="0"/>
                  </a:moveTo>
                  <a:lnTo>
                    <a:pt x="63211032" y="0"/>
                  </a:lnTo>
                  <a:lnTo>
                    <a:pt x="63211032" y="640388"/>
                  </a:lnTo>
                  <a:lnTo>
                    <a:pt x="0" y="640388"/>
                  </a:lnTo>
                  <a:close/>
                </a:path>
              </a:pathLst>
            </a:custGeom>
            <a:solidFill>
              <a:srgbClr val="E09E5E"/>
            </a:solidFill>
          </p:spPr>
        </p:sp>
      </p:grpSp>
      <p:grpSp>
        <p:nvGrpSpPr>
          <p:cNvPr name="Group 6" id="6"/>
          <p:cNvGrpSpPr/>
          <p:nvPr/>
        </p:nvGrpSpPr>
        <p:grpSpPr>
          <a:xfrm rot="0">
            <a:off x="4040972" y="3223515"/>
            <a:ext cx="2743485" cy="27794"/>
            <a:chOff x="0" y="0"/>
            <a:chExt cx="63211032" cy="640388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63211032" cy="640388"/>
            </a:xfrm>
            <a:custGeom>
              <a:avLst/>
              <a:gdLst/>
              <a:ahLst/>
              <a:cxnLst/>
              <a:rect r="r" b="b" t="t" l="l"/>
              <a:pathLst>
                <a:path h="640388" w="63211032">
                  <a:moveTo>
                    <a:pt x="0" y="0"/>
                  </a:moveTo>
                  <a:lnTo>
                    <a:pt x="63211032" y="0"/>
                  </a:lnTo>
                  <a:lnTo>
                    <a:pt x="63211032" y="640388"/>
                  </a:lnTo>
                  <a:lnTo>
                    <a:pt x="0" y="640388"/>
                  </a:lnTo>
                  <a:close/>
                </a:path>
              </a:pathLst>
            </a:custGeom>
            <a:solidFill>
              <a:srgbClr val="E09E5E"/>
            </a:solidFill>
          </p:spPr>
        </p:sp>
      </p:grpSp>
      <p:grpSp>
        <p:nvGrpSpPr>
          <p:cNvPr name="Group 8" id="8"/>
          <p:cNvGrpSpPr/>
          <p:nvPr/>
        </p:nvGrpSpPr>
        <p:grpSpPr>
          <a:xfrm rot="0">
            <a:off x="793169" y="6844815"/>
            <a:ext cx="2743485" cy="27794"/>
            <a:chOff x="0" y="0"/>
            <a:chExt cx="63211032" cy="640388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63211032" cy="640388"/>
            </a:xfrm>
            <a:custGeom>
              <a:avLst/>
              <a:gdLst/>
              <a:ahLst/>
              <a:cxnLst/>
              <a:rect r="r" b="b" t="t" l="l"/>
              <a:pathLst>
                <a:path h="640388" w="63211032">
                  <a:moveTo>
                    <a:pt x="0" y="0"/>
                  </a:moveTo>
                  <a:lnTo>
                    <a:pt x="63211032" y="0"/>
                  </a:lnTo>
                  <a:lnTo>
                    <a:pt x="63211032" y="640388"/>
                  </a:lnTo>
                  <a:lnTo>
                    <a:pt x="0" y="640388"/>
                  </a:lnTo>
                  <a:close/>
                </a:path>
              </a:pathLst>
            </a:custGeom>
            <a:solidFill>
              <a:srgbClr val="E09E5E"/>
            </a:solidFill>
          </p:spPr>
        </p:sp>
      </p:grpSp>
      <p:grpSp>
        <p:nvGrpSpPr>
          <p:cNvPr name="Group 10" id="10"/>
          <p:cNvGrpSpPr/>
          <p:nvPr/>
        </p:nvGrpSpPr>
        <p:grpSpPr>
          <a:xfrm rot="0">
            <a:off x="4040972" y="6844815"/>
            <a:ext cx="2743485" cy="27794"/>
            <a:chOff x="0" y="0"/>
            <a:chExt cx="63211032" cy="640388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63211032" cy="640388"/>
            </a:xfrm>
            <a:custGeom>
              <a:avLst/>
              <a:gdLst/>
              <a:ahLst/>
              <a:cxnLst/>
              <a:rect r="r" b="b" t="t" l="l"/>
              <a:pathLst>
                <a:path h="640388" w="63211032">
                  <a:moveTo>
                    <a:pt x="0" y="0"/>
                  </a:moveTo>
                  <a:lnTo>
                    <a:pt x="63211032" y="0"/>
                  </a:lnTo>
                  <a:lnTo>
                    <a:pt x="63211032" y="640388"/>
                  </a:lnTo>
                  <a:lnTo>
                    <a:pt x="0" y="640388"/>
                  </a:lnTo>
                  <a:close/>
                </a:path>
              </a:pathLst>
            </a:custGeom>
            <a:solidFill>
              <a:srgbClr val="E09E5E"/>
            </a:solidFill>
          </p:spPr>
        </p:sp>
      </p:grpSp>
      <p:sp>
        <p:nvSpPr>
          <p:cNvPr name="TextBox 12" id="12"/>
          <p:cNvSpPr txBox="true"/>
          <p:nvPr/>
        </p:nvSpPr>
        <p:spPr>
          <a:xfrm rot="0">
            <a:off x="893020" y="965398"/>
            <a:ext cx="5774862" cy="5562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319"/>
              </a:lnSpc>
            </a:pPr>
            <a:r>
              <a:rPr lang="en-US" sz="3999" spc="559">
                <a:solidFill>
                  <a:srgbClr val="E09E5E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CARTE DES VINS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814310" y="2788484"/>
            <a:ext cx="2760882" cy="3091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43"/>
              </a:lnSpc>
            </a:pPr>
            <a:r>
              <a:rPr lang="en-US" sz="2018" spc="-20">
                <a:solidFill>
                  <a:srgbClr val="E09E5E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BLANCS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816854" y="3645685"/>
            <a:ext cx="1667647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CH</a:t>
            </a: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ABLIS DROUHIN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817577" y="3852125"/>
            <a:ext cx="1860469" cy="2788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34"/>
              </a:lnSpc>
            </a:pPr>
            <a:r>
              <a:rPr lang="en-US" sz="900" spc="26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2022, AOC Chablis, Drouhin Vaudon, France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810137" y="4397716"/>
            <a:ext cx="1667647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ALBA</a:t>
            </a: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RIÑO BURGÁNS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810137" y="4594505"/>
            <a:ext cx="1768143" cy="1360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33"/>
              </a:lnSpc>
            </a:pPr>
            <a:r>
              <a:rPr lang="en-US" sz="899" spc="26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2023, Rias Baixas DO, Espagne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817577" y="4975191"/>
            <a:ext cx="1667647" cy="33497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P</a:t>
            </a: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INOT GRIS VENEZIE PASQUA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817577" y="5346298"/>
            <a:ext cx="1667647" cy="1360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34"/>
              </a:lnSpc>
            </a:pPr>
            <a:r>
              <a:rPr lang="en-US" sz="900" spc="26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2023, DOC Italie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2632639" y="3645685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3157716" y="3382428"/>
            <a:ext cx="435481" cy="9159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53"/>
              </a:lnSpc>
            </a:pPr>
            <a:r>
              <a:rPr lang="en-US" sz="538" spc="16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BOUTEILLE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2632639" y="3382428"/>
            <a:ext cx="435441" cy="12494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059"/>
              </a:lnSpc>
            </a:pPr>
            <a:r>
              <a:rPr lang="en-US" sz="757" spc="22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VERRE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4019898" y="2788484"/>
            <a:ext cx="2760882" cy="3091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43"/>
              </a:lnSpc>
            </a:pPr>
            <a:r>
              <a:rPr lang="en-US" sz="2018" spc="-20">
                <a:solidFill>
                  <a:srgbClr val="E09E5E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ROUGES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6357090" y="3382428"/>
            <a:ext cx="435481" cy="9159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53"/>
              </a:lnSpc>
            </a:pPr>
            <a:r>
              <a:rPr lang="en-US" sz="538" spc="16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BOUTEILLE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5832013" y="3382428"/>
            <a:ext cx="435441" cy="12494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059"/>
              </a:lnSpc>
            </a:pPr>
            <a:r>
              <a:rPr lang="en-US" sz="757" spc="22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VERRE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4040972" y="3645685"/>
            <a:ext cx="1667647" cy="32529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LE VOLTE DELL'ORNELLAIA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4040972" y="4020139"/>
            <a:ext cx="1889035" cy="1360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33"/>
              </a:lnSpc>
            </a:pPr>
            <a:r>
              <a:rPr lang="en-US" sz="899" spc="26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2022, Toscana IGT, Italie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4034255" y="4405493"/>
            <a:ext cx="1667647" cy="33497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RIOJ</a:t>
            </a: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A RESERVA HEREDEROS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4034255" y="4779817"/>
            <a:ext cx="1667647" cy="27889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33"/>
              </a:lnSpc>
            </a:pPr>
            <a:r>
              <a:rPr lang="en-US" sz="899" spc="26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2020, DOC Herederos del Marqués de Riscal, Espagne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5832013" y="3645685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6369366" y="3645685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32" id="32"/>
          <p:cNvSpPr txBox="true"/>
          <p:nvPr/>
        </p:nvSpPr>
        <p:spPr>
          <a:xfrm rot="0">
            <a:off x="5825296" y="4405493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33" id="33"/>
          <p:cNvSpPr txBox="true"/>
          <p:nvPr/>
        </p:nvSpPr>
        <p:spPr>
          <a:xfrm rot="0">
            <a:off x="6362649" y="4405493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34" id="34"/>
          <p:cNvSpPr txBox="true"/>
          <p:nvPr/>
        </p:nvSpPr>
        <p:spPr>
          <a:xfrm rot="0">
            <a:off x="3139751" y="3645685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35" id="35"/>
          <p:cNvSpPr txBox="true"/>
          <p:nvPr/>
        </p:nvSpPr>
        <p:spPr>
          <a:xfrm rot="0">
            <a:off x="2632639" y="4397716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36" id="36"/>
          <p:cNvSpPr txBox="true"/>
          <p:nvPr/>
        </p:nvSpPr>
        <p:spPr>
          <a:xfrm rot="0">
            <a:off x="3139751" y="4397716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37" id="37"/>
          <p:cNvSpPr txBox="true"/>
          <p:nvPr/>
        </p:nvSpPr>
        <p:spPr>
          <a:xfrm rot="0">
            <a:off x="2632639" y="4975191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38" id="38"/>
          <p:cNvSpPr txBox="true"/>
          <p:nvPr/>
        </p:nvSpPr>
        <p:spPr>
          <a:xfrm rot="0">
            <a:off x="3139751" y="4975191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39" id="39"/>
          <p:cNvSpPr txBox="true"/>
          <p:nvPr/>
        </p:nvSpPr>
        <p:spPr>
          <a:xfrm rot="0">
            <a:off x="892569" y="2083633"/>
            <a:ext cx="5774862" cy="35242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00"/>
              </a:lnSpc>
            </a:pPr>
            <a:r>
              <a:rPr lang="en-US" sz="2500" spc="350">
                <a:solidFill>
                  <a:srgbClr val="E09E5E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VINS D’AILLEURS</a:t>
            </a:r>
          </a:p>
        </p:txBody>
      </p:sp>
      <p:sp>
        <p:nvSpPr>
          <p:cNvPr name="TextBox 40" id="40"/>
          <p:cNvSpPr txBox="true"/>
          <p:nvPr/>
        </p:nvSpPr>
        <p:spPr>
          <a:xfrm rot="0">
            <a:off x="809154" y="6409783"/>
            <a:ext cx="2760882" cy="3091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43"/>
              </a:lnSpc>
            </a:pPr>
            <a:r>
              <a:rPr lang="en-US" sz="2018" spc="-20">
                <a:solidFill>
                  <a:srgbClr val="E09E5E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ROSÉS</a:t>
            </a:r>
          </a:p>
        </p:txBody>
      </p:sp>
      <p:sp>
        <p:nvSpPr>
          <p:cNvPr name="TextBox 41" id="41"/>
          <p:cNvSpPr txBox="true"/>
          <p:nvPr/>
        </p:nvSpPr>
        <p:spPr>
          <a:xfrm rot="0">
            <a:off x="3107899" y="7003727"/>
            <a:ext cx="435481" cy="9159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53"/>
              </a:lnSpc>
            </a:pPr>
            <a:r>
              <a:rPr lang="en-US" sz="538" spc="16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BOUTEILLE</a:t>
            </a:r>
          </a:p>
        </p:txBody>
      </p:sp>
      <p:sp>
        <p:nvSpPr>
          <p:cNvPr name="TextBox 42" id="42"/>
          <p:cNvSpPr txBox="true"/>
          <p:nvPr/>
        </p:nvSpPr>
        <p:spPr>
          <a:xfrm rot="0">
            <a:off x="2582821" y="7003727"/>
            <a:ext cx="435441" cy="12494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059"/>
              </a:lnSpc>
            </a:pPr>
            <a:r>
              <a:rPr lang="en-US" sz="757" spc="22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VERRE</a:t>
            </a:r>
          </a:p>
        </p:txBody>
      </p:sp>
      <p:sp>
        <p:nvSpPr>
          <p:cNvPr name="TextBox 43" id="43"/>
          <p:cNvSpPr txBox="true"/>
          <p:nvPr/>
        </p:nvSpPr>
        <p:spPr>
          <a:xfrm rot="0">
            <a:off x="4019898" y="6409783"/>
            <a:ext cx="2760882" cy="3091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43"/>
              </a:lnSpc>
            </a:pPr>
            <a:r>
              <a:rPr lang="en-US" sz="2018" spc="-20">
                <a:solidFill>
                  <a:srgbClr val="E09E5E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MOUSSEUX</a:t>
            </a:r>
          </a:p>
        </p:txBody>
      </p:sp>
      <p:sp>
        <p:nvSpPr>
          <p:cNvPr name="TextBox 44" id="44"/>
          <p:cNvSpPr txBox="true"/>
          <p:nvPr/>
        </p:nvSpPr>
        <p:spPr>
          <a:xfrm rot="0">
            <a:off x="6380801" y="7003727"/>
            <a:ext cx="435481" cy="9159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53"/>
              </a:lnSpc>
            </a:pPr>
            <a:r>
              <a:rPr lang="en-US" sz="538" spc="16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BOUTEILLE</a:t>
            </a:r>
          </a:p>
        </p:txBody>
      </p:sp>
      <p:sp>
        <p:nvSpPr>
          <p:cNvPr name="TextBox 45" id="45"/>
          <p:cNvSpPr txBox="true"/>
          <p:nvPr/>
        </p:nvSpPr>
        <p:spPr>
          <a:xfrm rot="0">
            <a:off x="5855724" y="7003727"/>
            <a:ext cx="435441" cy="12494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059"/>
              </a:lnSpc>
            </a:pPr>
            <a:r>
              <a:rPr lang="en-US" sz="757" spc="22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VERRE</a:t>
            </a:r>
          </a:p>
        </p:txBody>
      </p:sp>
      <p:sp>
        <p:nvSpPr>
          <p:cNvPr name="TextBox 46" id="46"/>
          <p:cNvSpPr txBox="true"/>
          <p:nvPr/>
        </p:nvSpPr>
        <p:spPr>
          <a:xfrm rot="0">
            <a:off x="4062768" y="7262022"/>
            <a:ext cx="1667647" cy="32529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MOËT &amp; CHANDON IMPÉRIAL</a:t>
            </a:r>
          </a:p>
        </p:txBody>
      </p:sp>
      <p:sp>
        <p:nvSpPr>
          <p:cNvPr name="TextBox 47" id="47"/>
          <p:cNvSpPr txBox="true"/>
          <p:nvPr/>
        </p:nvSpPr>
        <p:spPr>
          <a:xfrm rot="0">
            <a:off x="4062768" y="7622324"/>
            <a:ext cx="1667647" cy="1360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33"/>
              </a:lnSpc>
            </a:pPr>
            <a:r>
              <a:rPr lang="en-US" sz="899" spc="26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Brut, France</a:t>
            </a:r>
          </a:p>
        </p:txBody>
      </p:sp>
      <p:sp>
        <p:nvSpPr>
          <p:cNvPr name="TextBox 48" id="48"/>
          <p:cNvSpPr txBox="true"/>
          <p:nvPr/>
        </p:nvSpPr>
        <p:spPr>
          <a:xfrm rot="0">
            <a:off x="4055328" y="8005990"/>
            <a:ext cx="1667647" cy="33497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PRO</a:t>
            </a: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SECCO EXTRA DRY TOSO</a:t>
            </a:r>
          </a:p>
        </p:txBody>
      </p:sp>
      <p:sp>
        <p:nvSpPr>
          <p:cNvPr name="TextBox 49" id="49"/>
          <p:cNvSpPr txBox="true"/>
          <p:nvPr/>
        </p:nvSpPr>
        <p:spPr>
          <a:xfrm rot="0">
            <a:off x="4055328" y="8375594"/>
            <a:ext cx="1667647" cy="1360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33"/>
              </a:lnSpc>
            </a:pPr>
            <a:r>
              <a:rPr lang="en-US" sz="899" spc="26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DOC Veneto, Italie</a:t>
            </a:r>
          </a:p>
        </p:txBody>
      </p:sp>
      <p:sp>
        <p:nvSpPr>
          <p:cNvPr name="TextBox 50" id="50"/>
          <p:cNvSpPr txBox="true"/>
          <p:nvPr/>
        </p:nvSpPr>
        <p:spPr>
          <a:xfrm rot="0">
            <a:off x="4054517" y="8768785"/>
            <a:ext cx="1667647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C</a:t>
            </a: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AVA PATA NEGRA</a:t>
            </a:r>
          </a:p>
        </p:txBody>
      </p:sp>
      <p:sp>
        <p:nvSpPr>
          <p:cNvPr name="TextBox 51" id="51"/>
          <p:cNvSpPr txBox="true"/>
          <p:nvPr/>
        </p:nvSpPr>
        <p:spPr>
          <a:xfrm rot="0">
            <a:off x="4054517" y="8975099"/>
            <a:ext cx="1667647" cy="1360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33"/>
              </a:lnSpc>
            </a:pPr>
            <a:r>
              <a:rPr lang="en-US" sz="899" spc="26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Brut, Espagne</a:t>
            </a:r>
          </a:p>
        </p:txBody>
      </p:sp>
      <p:sp>
        <p:nvSpPr>
          <p:cNvPr name="TextBox 52" id="52"/>
          <p:cNvSpPr txBox="true"/>
          <p:nvPr/>
        </p:nvSpPr>
        <p:spPr>
          <a:xfrm rot="0">
            <a:off x="5877520" y="7262022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53" id="53"/>
          <p:cNvSpPr txBox="true"/>
          <p:nvPr/>
        </p:nvSpPr>
        <p:spPr>
          <a:xfrm rot="0">
            <a:off x="6414873" y="7262022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54" id="54"/>
          <p:cNvSpPr txBox="true"/>
          <p:nvPr/>
        </p:nvSpPr>
        <p:spPr>
          <a:xfrm rot="0">
            <a:off x="5870080" y="8005990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55" id="55"/>
          <p:cNvSpPr txBox="true"/>
          <p:nvPr/>
        </p:nvSpPr>
        <p:spPr>
          <a:xfrm rot="0">
            <a:off x="6407433" y="8005990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56" id="56"/>
          <p:cNvSpPr txBox="true"/>
          <p:nvPr/>
        </p:nvSpPr>
        <p:spPr>
          <a:xfrm rot="0">
            <a:off x="5869269" y="8768785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57" id="57"/>
          <p:cNvSpPr txBox="true"/>
          <p:nvPr/>
        </p:nvSpPr>
        <p:spPr>
          <a:xfrm rot="0">
            <a:off x="6406622" y="8768785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58" id="58"/>
          <p:cNvSpPr txBox="true"/>
          <p:nvPr/>
        </p:nvSpPr>
        <p:spPr>
          <a:xfrm rot="0">
            <a:off x="798325" y="8019087"/>
            <a:ext cx="1667647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M MINUTY</a:t>
            </a:r>
          </a:p>
        </p:txBody>
      </p:sp>
      <p:sp>
        <p:nvSpPr>
          <p:cNvPr name="TextBox 59" id="59"/>
          <p:cNvSpPr txBox="true"/>
          <p:nvPr/>
        </p:nvSpPr>
        <p:spPr>
          <a:xfrm rot="0">
            <a:off x="2576834" y="8019087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60" id="60"/>
          <p:cNvSpPr txBox="true"/>
          <p:nvPr/>
        </p:nvSpPr>
        <p:spPr>
          <a:xfrm rot="0">
            <a:off x="3114187" y="8019087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61" id="61"/>
          <p:cNvSpPr txBox="true"/>
          <p:nvPr/>
        </p:nvSpPr>
        <p:spPr>
          <a:xfrm rot="0">
            <a:off x="798325" y="8206351"/>
            <a:ext cx="1779956" cy="27889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33"/>
              </a:lnSpc>
            </a:pPr>
            <a:r>
              <a:rPr lang="en-US" sz="899" spc="26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2023, AOP Côtes de Provence, France</a:t>
            </a:r>
          </a:p>
        </p:txBody>
      </p:sp>
      <p:sp>
        <p:nvSpPr>
          <p:cNvPr name="TextBox 62" id="62"/>
          <p:cNvSpPr txBox="true"/>
          <p:nvPr/>
        </p:nvSpPr>
        <p:spPr>
          <a:xfrm rot="0">
            <a:off x="798325" y="8742417"/>
            <a:ext cx="1667647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MATH</a:t>
            </a: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EUS ROSÉ</a:t>
            </a:r>
          </a:p>
        </p:txBody>
      </p:sp>
      <p:sp>
        <p:nvSpPr>
          <p:cNvPr name="TextBox 63" id="63"/>
          <p:cNvSpPr txBox="true"/>
          <p:nvPr/>
        </p:nvSpPr>
        <p:spPr>
          <a:xfrm rot="0">
            <a:off x="798325" y="8929681"/>
            <a:ext cx="1667647" cy="1360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33"/>
              </a:lnSpc>
            </a:pPr>
            <a:r>
              <a:rPr lang="en-US" sz="899" spc="26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Portugal</a:t>
            </a:r>
          </a:p>
        </p:txBody>
      </p:sp>
      <p:sp>
        <p:nvSpPr>
          <p:cNvPr name="TextBox 64" id="64"/>
          <p:cNvSpPr txBox="true"/>
          <p:nvPr/>
        </p:nvSpPr>
        <p:spPr>
          <a:xfrm rot="0">
            <a:off x="2567570" y="8742417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65" id="65"/>
          <p:cNvSpPr txBox="true"/>
          <p:nvPr/>
        </p:nvSpPr>
        <p:spPr>
          <a:xfrm rot="0">
            <a:off x="3104923" y="8742417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66" id="66"/>
          <p:cNvSpPr txBox="true"/>
          <p:nvPr/>
        </p:nvSpPr>
        <p:spPr>
          <a:xfrm rot="0">
            <a:off x="4033444" y="5306358"/>
            <a:ext cx="1896563" cy="33497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CÔTES D</a:t>
            </a: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U RHÔNE VILLAGES “PLAN DE DIEU”</a:t>
            </a:r>
          </a:p>
        </p:txBody>
      </p:sp>
      <p:sp>
        <p:nvSpPr>
          <p:cNvPr name="TextBox 67" id="67"/>
          <p:cNvSpPr txBox="true"/>
          <p:nvPr/>
        </p:nvSpPr>
        <p:spPr>
          <a:xfrm rot="0">
            <a:off x="4033444" y="5666660"/>
            <a:ext cx="1836636" cy="27889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33"/>
              </a:lnSpc>
            </a:pPr>
            <a:r>
              <a:rPr lang="en-US" sz="899" spc="26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2021, AOP Château Saint-Jean, France</a:t>
            </a:r>
          </a:p>
        </p:txBody>
      </p:sp>
      <p:sp>
        <p:nvSpPr>
          <p:cNvPr name="TextBox 68" id="68"/>
          <p:cNvSpPr txBox="true"/>
          <p:nvPr/>
        </p:nvSpPr>
        <p:spPr>
          <a:xfrm rot="0">
            <a:off x="5824485" y="5306358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69" id="69"/>
          <p:cNvSpPr txBox="true"/>
          <p:nvPr/>
        </p:nvSpPr>
        <p:spPr>
          <a:xfrm rot="0">
            <a:off x="6361838" y="5306358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70" id="70"/>
          <p:cNvSpPr txBox="true"/>
          <p:nvPr/>
        </p:nvSpPr>
        <p:spPr>
          <a:xfrm rot="0">
            <a:off x="785350" y="7262022"/>
            <a:ext cx="1667647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LOVE</a:t>
            </a: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 BY LÉOUBE</a:t>
            </a:r>
          </a:p>
        </p:txBody>
      </p:sp>
      <p:sp>
        <p:nvSpPr>
          <p:cNvPr name="TextBox 71" id="71"/>
          <p:cNvSpPr txBox="true"/>
          <p:nvPr/>
        </p:nvSpPr>
        <p:spPr>
          <a:xfrm rot="0">
            <a:off x="2563860" y="7262022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72" id="72"/>
          <p:cNvSpPr txBox="true"/>
          <p:nvPr/>
        </p:nvSpPr>
        <p:spPr>
          <a:xfrm rot="0">
            <a:off x="3101213" y="7262022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73" id="73"/>
          <p:cNvSpPr txBox="true"/>
          <p:nvPr/>
        </p:nvSpPr>
        <p:spPr>
          <a:xfrm rot="0">
            <a:off x="785350" y="7449286"/>
            <a:ext cx="1779956" cy="27889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33"/>
              </a:lnSpc>
            </a:pPr>
            <a:r>
              <a:rPr lang="en-US" sz="899" spc="26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2023, AOP Côtes de Provence, France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DAGxR8h6doo</dc:identifier>
  <dcterms:modified xsi:type="dcterms:W3CDTF">2011-08-01T06:04:30Z</dcterms:modified>
  <cp:revision>1</cp:revision>
  <dc:title>Jaune Doré Classique Bordé Boissons Carte Menu</dc:title>
</cp:coreProperties>
</file>