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7556500" cy="10693400"/>
  <p:notesSz cx="6858000" cy="9144000"/>
  <p:embeddedFontLst>
    <p:embeddedFont>
      <p:font typeface="Playfair Display" charset="1" panose="00000500000000000000"/>
      <p:regular r:id="rId7"/>
    </p:embeddedFont>
    <p:embeddedFont>
      <p:font typeface="Lora Bold" charset="1" panose="00000800000000000000"/>
      <p:regular r:id="rId8"/>
    </p:embeddedFont>
    <p:embeddedFont>
      <p:font typeface="Lora" charset="1" panose="0000050000000000000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p="http://schemas.openxmlformats.org/presentationml/2006/main" xmlns:a="http://schemas.openxmlformats.org/drawingml/2006/main">
  <p:cSld>
    <p:bg>
      <p:bgPr>
        <a:solidFill>
          <a:srgbClr val="F4F3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98449" y="284185"/>
            <a:ext cx="7165902" cy="10124227"/>
            <a:chOff x="0" y="0"/>
            <a:chExt cx="9525307" cy="1345767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9525307" cy="13457673"/>
            </a:xfrm>
            <a:custGeom>
              <a:avLst/>
              <a:gdLst/>
              <a:ahLst/>
              <a:cxnLst/>
              <a:rect r="r" b="b" t="t" l="l"/>
              <a:pathLst>
                <a:path h="13457673" w="9525307">
                  <a:moveTo>
                    <a:pt x="163830" y="335280"/>
                  </a:moveTo>
                  <a:lnTo>
                    <a:pt x="336550" y="335280"/>
                  </a:lnTo>
                  <a:lnTo>
                    <a:pt x="336550" y="163830"/>
                  </a:lnTo>
                  <a:lnTo>
                    <a:pt x="177800" y="163830"/>
                  </a:lnTo>
                  <a:lnTo>
                    <a:pt x="177800" y="5080"/>
                  </a:lnTo>
                  <a:lnTo>
                    <a:pt x="5080" y="5080"/>
                  </a:lnTo>
                  <a:lnTo>
                    <a:pt x="5080" y="177800"/>
                  </a:lnTo>
                  <a:lnTo>
                    <a:pt x="162560" y="177800"/>
                  </a:lnTo>
                  <a:lnTo>
                    <a:pt x="162560" y="335280"/>
                  </a:lnTo>
                  <a:lnTo>
                    <a:pt x="163830" y="335280"/>
                  </a:lnTo>
                  <a:close/>
                  <a:moveTo>
                    <a:pt x="176530" y="177800"/>
                  </a:moveTo>
                  <a:lnTo>
                    <a:pt x="179070" y="177800"/>
                  </a:lnTo>
                  <a:lnTo>
                    <a:pt x="179070" y="175260"/>
                  </a:lnTo>
                  <a:lnTo>
                    <a:pt x="323850" y="175260"/>
                  </a:lnTo>
                  <a:lnTo>
                    <a:pt x="323850" y="322580"/>
                  </a:lnTo>
                  <a:lnTo>
                    <a:pt x="176530" y="322580"/>
                  </a:lnTo>
                  <a:lnTo>
                    <a:pt x="176530" y="177800"/>
                  </a:lnTo>
                  <a:close/>
                  <a:moveTo>
                    <a:pt x="17780" y="165100"/>
                  </a:moveTo>
                  <a:lnTo>
                    <a:pt x="17780" y="17780"/>
                  </a:lnTo>
                  <a:lnTo>
                    <a:pt x="165100" y="17780"/>
                  </a:lnTo>
                  <a:lnTo>
                    <a:pt x="165100" y="162560"/>
                  </a:lnTo>
                  <a:lnTo>
                    <a:pt x="162560" y="162560"/>
                  </a:lnTo>
                  <a:lnTo>
                    <a:pt x="162560" y="165100"/>
                  </a:lnTo>
                  <a:lnTo>
                    <a:pt x="165100" y="165100"/>
                  </a:lnTo>
                  <a:lnTo>
                    <a:pt x="17780" y="165100"/>
                  </a:lnTo>
                  <a:close/>
                  <a:moveTo>
                    <a:pt x="163830" y="13284953"/>
                  </a:moveTo>
                  <a:lnTo>
                    <a:pt x="5080" y="13284953"/>
                  </a:lnTo>
                  <a:lnTo>
                    <a:pt x="5080" y="13457673"/>
                  </a:lnTo>
                  <a:lnTo>
                    <a:pt x="177800" y="13457673"/>
                  </a:lnTo>
                  <a:lnTo>
                    <a:pt x="177800" y="13300193"/>
                  </a:lnTo>
                  <a:lnTo>
                    <a:pt x="335280" y="13300193"/>
                  </a:lnTo>
                  <a:lnTo>
                    <a:pt x="335280" y="13127473"/>
                  </a:lnTo>
                  <a:lnTo>
                    <a:pt x="163830" y="13127473"/>
                  </a:lnTo>
                  <a:lnTo>
                    <a:pt x="163830" y="13284953"/>
                  </a:lnTo>
                  <a:close/>
                  <a:moveTo>
                    <a:pt x="176530" y="13287493"/>
                  </a:moveTo>
                  <a:lnTo>
                    <a:pt x="177800" y="13287493"/>
                  </a:lnTo>
                  <a:lnTo>
                    <a:pt x="177800" y="13284953"/>
                  </a:lnTo>
                  <a:lnTo>
                    <a:pt x="175260" y="13284953"/>
                  </a:lnTo>
                  <a:lnTo>
                    <a:pt x="175260" y="13140173"/>
                  </a:lnTo>
                  <a:lnTo>
                    <a:pt x="322580" y="13140173"/>
                  </a:lnTo>
                  <a:lnTo>
                    <a:pt x="322580" y="13287493"/>
                  </a:lnTo>
                  <a:lnTo>
                    <a:pt x="176530" y="13287493"/>
                  </a:lnTo>
                  <a:close/>
                  <a:moveTo>
                    <a:pt x="165100" y="13300193"/>
                  </a:moveTo>
                  <a:lnTo>
                    <a:pt x="165100" y="13444973"/>
                  </a:lnTo>
                  <a:lnTo>
                    <a:pt x="17780" y="13444973"/>
                  </a:lnTo>
                  <a:lnTo>
                    <a:pt x="17780" y="13297653"/>
                  </a:lnTo>
                  <a:lnTo>
                    <a:pt x="162560" y="13297653"/>
                  </a:lnTo>
                  <a:lnTo>
                    <a:pt x="162560" y="13300193"/>
                  </a:lnTo>
                  <a:lnTo>
                    <a:pt x="165100" y="13300193"/>
                  </a:lnTo>
                  <a:close/>
                  <a:moveTo>
                    <a:pt x="9367827" y="13127473"/>
                  </a:moveTo>
                  <a:lnTo>
                    <a:pt x="9195107" y="13127473"/>
                  </a:lnTo>
                  <a:lnTo>
                    <a:pt x="9195107" y="13300193"/>
                  </a:lnTo>
                  <a:lnTo>
                    <a:pt x="9352586" y="13300193"/>
                  </a:lnTo>
                  <a:lnTo>
                    <a:pt x="9352586" y="13457673"/>
                  </a:lnTo>
                  <a:lnTo>
                    <a:pt x="9525307" y="13457673"/>
                  </a:lnTo>
                  <a:lnTo>
                    <a:pt x="9525307" y="13284953"/>
                  </a:lnTo>
                  <a:lnTo>
                    <a:pt x="9367827" y="13284953"/>
                  </a:lnTo>
                  <a:lnTo>
                    <a:pt x="9367827" y="13127473"/>
                  </a:lnTo>
                  <a:close/>
                  <a:moveTo>
                    <a:pt x="9355127" y="13284953"/>
                  </a:moveTo>
                  <a:lnTo>
                    <a:pt x="9352586" y="13284953"/>
                  </a:lnTo>
                  <a:lnTo>
                    <a:pt x="9352586" y="13287493"/>
                  </a:lnTo>
                  <a:lnTo>
                    <a:pt x="9355127" y="13287493"/>
                  </a:lnTo>
                  <a:lnTo>
                    <a:pt x="9207807" y="13287493"/>
                  </a:lnTo>
                  <a:lnTo>
                    <a:pt x="9207807" y="13140173"/>
                  </a:lnTo>
                  <a:lnTo>
                    <a:pt x="9355127" y="13140173"/>
                  </a:lnTo>
                  <a:lnTo>
                    <a:pt x="9355127" y="13284953"/>
                  </a:lnTo>
                  <a:close/>
                  <a:moveTo>
                    <a:pt x="9512607" y="13297653"/>
                  </a:moveTo>
                  <a:lnTo>
                    <a:pt x="9512607" y="13444973"/>
                  </a:lnTo>
                  <a:lnTo>
                    <a:pt x="9365286" y="13444973"/>
                  </a:lnTo>
                  <a:lnTo>
                    <a:pt x="9365286" y="13300193"/>
                  </a:lnTo>
                  <a:lnTo>
                    <a:pt x="9367827" y="13300193"/>
                  </a:lnTo>
                  <a:lnTo>
                    <a:pt x="9367827" y="13297653"/>
                  </a:lnTo>
                  <a:lnTo>
                    <a:pt x="9512607" y="13297653"/>
                  </a:lnTo>
                  <a:close/>
                  <a:moveTo>
                    <a:pt x="9432597" y="429260"/>
                  </a:moveTo>
                  <a:lnTo>
                    <a:pt x="9104936" y="429260"/>
                  </a:lnTo>
                  <a:lnTo>
                    <a:pt x="9104936" y="0"/>
                  </a:lnTo>
                  <a:lnTo>
                    <a:pt x="419100" y="0"/>
                  </a:lnTo>
                  <a:lnTo>
                    <a:pt x="419100" y="429260"/>
                  </a:lnTo>
                  <a:lnTo>
                    <a:pt x="0" y="429260"/>
                  </a:lnTo>
                  <a:lnTo>
                    <a:pt x="0" y="13039843"/>
                  </a:lnTo>
                  <a:lnTo>
                    <a:pt x="419100" y="13039843"/>
                  </a:lnTo>
                  <a:lnTo>
                    <a:pt x="419100" y="13456403"/>
                  </a:lnTo>
                  <a:lnTo>
                    <a:pt x="9104936" y="13456403"/>
                  </a:lnTo>
                  <a:lnTo>
                    <a:pt x="9104936" y="13039843"/>
                  </a:lnTo>
                  <a:lnTo>
                    <a:pt x="9524036" y="13039843"/>
                  </a:lnTo>
                  <a:lnTo>
                    <a:pt x="9524036" y="429260"/>
                  </a:lnTo>
                  <a:lnTo>
                    <a:pt x="9432596" y="429260"/>
                  </a:lnTo>
                  <a:close/>
                  <a:moveTo>
                    <a:pt x="78740" y="574040"/>
                  </a:moveTo>
                  <a:lnTo>
                    <a:pt x="78740" y="13027143"/>
                  </a:lnTo>
                  <a:lnTo>
                    <a:pt x="12700" y="13027143"/>
                  </a:lnTo>
                  <a:lnTo>
                    <a:pt x="12700" y="441960"/>
                  </a:lnTo>
                  <a:lnTo>
                    <a:pt x="78740" y="441960"/>
                  </a:lnTo>
                  <a:lnTo>
                    <a:pt x="78740" y="574040"/>
                  </a:lnTo>
                  <a:close/>
                  <a:moveTo>
                    <a:pt x="431800" y="12700"/>
                  </a:moveTo>
                  <a:lnTo>
                    <a:pt x="9092236" y="12700"/>
                  </a:lnTo>
                  <a:lnTo>
                    <a:pt x="9092236" y="78740"/>
                  </a:lnTo>
                  <a:lnTo>
                    <a:pt x="431800" y="78740"/>
                  </a:lnTo>
                  <a:lnTo>
                    <a:pt x="431800" y="12700"/>
                  </a:lnTo>
                  <a:close/>
                  <a:moveTo>
                    <a:pt x="9092236" y="13444973"/>
                  </a:moveTo>
                  <a:lnTo>
                    <a:pt x="431800" y="13444973"/>
                  </a:lnTo>
                  <a:lnTo>
                    <a:pt x="431800" y="13378934"/>
                  </a:lnTo>
                  <a:lnTo>
                    <a:pt x="9092236" y="13378934"/>
                  </a:lnTo>
                  <a:lnTo>
                    <a:pt x="9092236" y="13444973"/>
                  </a:lnTo>
                  <a:close/>
                  <a:moveTo>
                    <a:pt x="9432596" y="574040"/>
                  </a:moveTo>
                  <a:lnTo>
                    <a:pt x="9432596" y="13027143"/>
                  </a:lnTo>
                  <a:lnTo>
                    <a:pt x="9092236" y="13027143"/>
                  </a:lnTo>
                  <a:lnTo>
                    <a:pt x="9092236" y="13364964"/>
                  </a:lnTo>
                  <a:lnTo>
                    <a:pt x="431800" y="13364964"/>
                  </a:lnTo>
                  <a:lnTo>
                    <a:pt x="431800" y="13027143"/>
                  </a:lnTo>
                  <a:lnTo>
                    <a:pt x="91440" y="13027143"/>
                  </a:lnTo>
                  <a:lnTo>
                    <a:pt x="91440" y="441960"/>
                  </a:lnTo>
                  <a:lnTo>
                    <a:pt x="431800" y="441960"/>
                  </a:lnTo>
                  <a:lnTo>
                    <a:pt x="431800" y="91440"/>
                  </a:lnTo>
                  <a:lnTo>
                    <a:pt x="9092236" y="91440"/>
                  </a:lnTo>
                  <a:lnTo>
                    <a:pt x="9092236" y="441960"/>
                  </a:lnTo>
                  <a:lnTo>
                    <a:pt x="9432596" y="441960"/>
                  </a:lnTo>
                  <a:lnTo>
                    <a:pt x="9432596" y="574040"/>
                  </a:lnTo>
                  <a:close/>
                  <a:moveTo>
                    <a:pt x="9512607" y="574040"/>
                  </a:moveTo>
                  <a:lnTo>
                    <a:pt x="9512607" y="13027143"/>
                  </a:lnTo>
                  <a:lnTo>
                    <a:pt x="9446567" y="13027143"/>
                  </a:lnTo>
                  <a:lnTo>
                    <a:pt x="9446567" y="441960"/>
                  </a:lnTo>
                  <a:lnTo>
                    <a:pt x="9512607" y="441960"/>
                  </a:lnTo>
                  <a:lnTo>
                    <a:pt x="9512607" y="574040"/>
                  </a:lnTo>
                  <a:close/>
                  <a:moveTo>
                    <a:pt x="9352586" y="5080"/>
                  </a:moveTo>
                  <a:lnTo>
                    <a:pt x="9352586" y="162560"/>
                  </a:lnTo>
                  <a:lnTo>
                    <a:pt x="9195107" y="162560"/>
                  </a:lnTo>
                  <a:lnTo>
                    <a:pt x="9195107" y="335280"/>
                  </a:lnTo>
                  <a:lnTo>
                    <a:pt x="9367827" y="335280"/>
                  </a:lnTo>
                  <a:lnTo>
                    <a:pt x="9367827" y="177800"/>
                  </a:lnTo>
                  <a:lnTo>
                    <a:pt x="9525307" y="177800"/>
                  </a:lnTo>
                  <a:lnTo>
                    <a:pt x="9525307" y="5080"/>
                  </a:lnTo>
                  <a:lnTo>
                    <a:pt x="9352586" y="5080"/>
                  </a:lnTo>
                  <a:close/>
                  <a:moveTo>
                    <a:pt x="9355127" y="177800"/>
                  </a:moveTo>
                  <a:lnTo>
                    <a:pt x="9355127" y="322580"/>
                  </a:lnTo>
                  <a:lnTo>
                    <a:pt x="9207807" y="322580"/>
                  </a:lnTo>
                  <a:lnTo>
                    <a:pt x="9207807" y="176530"/>
                  </a:lnTo>
                  <a:lnTo>
                    <a:pt x="9352586" y="176530"/>
                  </a:lnTo>
                  <a:lnTo>
                    <a:pt x="9352586" y="177800"/>
                  </a:lnTo>
                  <a:lnTo>
                    <a:pt x="9355127" y="177800"/>
                  </a:lnTo>
                  <a:close/>
                  <a:moveTo>
                    <a:pt x="9512607" y="165100"/>
                  </a:moveTo>
                  <a:lnTo>
                    <a:pt x="9365286" y="165100"/>
                  </a:lnTo>
                  <a:lnTo>
                    <a:pt x="9367827" y="165100"/>
                  </a:lnTo>
                  <a:lnTo>
                    <a:pt x="9367827" y="162560"/>
                  </a:lnTo>
                  <a:lnTo>
                    <a:pt x="9365286" y="162560"/>
                  </a:lnTo>
                  <a:lnTo>
                    <a:pt x="9365286" y="17780"/>
                  </a:lnTo>
                  <a:lnTo>
                    <a:pt x="9512607" y="17780"/>
                  </a:lnTo>
                  <a:lnTo>
                    <a:pt x="9512607" y="165100"/>
                  </a:lnTo>
                  <a:close/>
                </a:path>
              </a:pathLst>
            </a:custGeom>
            <a:solidFill>
              <a:srgbClr val="E09E5E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816854" y="2386799"/>
            <a:ext cx="2743485" cy="27794"/>
            <a:chOff x="0" y="0"/>
            <a:chExt cx="63211032" cy="640388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63211032" cy="640388"/>
            </a:xfrm>
            <a:custGeom>
              <a:avLst/>
              <a:gdLst/>
              <a:ahLst/>
              <a:cxnLst/>
              <a:rect r="r" b="b" t="t" l="l"/>
              <a:pathLst>
                <a:path h="640388" w="63211032">
                  <a:moveTo>
                    <a:pt x="0" y="0"/>
                  </a:moveTo>
                  <a:lnTo>
                    <a:pt x="63211032" y="0"/>
                  </a:lnTo>
                  <a:lnTo>
                    <a:pt x="63211032" y="640388"/>
                  </a:lnTo>
                  <a:lnTo>
                    <a:pt x="0" y="640388"/>
                  </a:lnTo>
                  <a:close/>
                </a:path>
              </a:pathLst>
            </a:custGeom>
            <a:solidFill>
              <a:srgbClr val="E09E5E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807589" y="6518361"/>
            <a:ext cx="2743485" cy="27794"/>
            <a:chOff x="0" y="0"/>
            <a:chExt cx="63211032" cy="640388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63211032" cy="640388"/>
            </a:xfrm>
            <a:custGeom>
              <a:avLst/>
              <a:gdLst/>
              <a:ahLst/>
              <a:cxnLst/>
              <a:rect r="r" b="b" t="t" l="l"/>
              <a:pathLst>
                <a:path h="640388" w="63211032">
                  <a:moveTo>
                    <a:pt x="0" y="0"/>
                  </a:moveTo>
                  <a:lnTo>
                    <a:pt x="63211032" y="0"/>
                  </a:lnTo>
                  <a:lnTo>
                    <a:pt x="63211032" y="640388"/>
                  </a:lnTo>
                  <a:lnTo>
                    <a:pt x="0" y="640388"/>
                  </a:lnTo>
                  <a:close/>
                </a:path>
              </a:pathLst>
            </a:custGeom>
            <a:solidFill>
              <a:srgbClr val="E09E5E"/>
            </a:solidFill>
          </p:spPr>
        </p:sp>
      </p:grpSp>
      <p:grpSp>
        <p:nvGrpSpPr>
          <p:cNvPr name="Group 8" id="8"/>
          <p:cNvGrpSpPr/>
          <p:nvPr/>
        </p:nvGrpSpPr>
        <p:grpSpPr>
          <a:xfrm rot="0">
            <a:off x="4040972" y="2386799"/>
            <a:ext cx="2743485" cy="27794"/>
            <a:chOff x="0" y="0"/>
            <a:chExt cx="63211032" cy="640388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63211032" cy="640388"/>
            </a:xfrm>
            <a:custGeom>
              <a:avLst/>
              <a:gdLst/>
              <a:ahLst/>
              <a:cxnLst/>
              <a:rect r="r" b="b" t="t" l="l"/>
              <a:pathLst>
                <a:path h="640388" w="63211032">
                  <a:moveTo>
                    <a:pt x="0" y="0"/>
                  </a:moveTo>
                  <a:lnTo>
                    <a:pt x="63211032" y="0"/>
                  </a:lnTo>
                  <a:lnTo>
                    <a:pt x="63211032" y="640388"/>
                  </a:lnTo>
                  <a:lnTo>
                    <a:pt x="0" y="640388"/>
                  </a:lnTo>
                  <a:close/>
                </a:path>
              </a:pathLst>
            </a:custGeom>
            <a:solidFill>
              <a:srgbClr val="E09E5E"/>
            </a:solid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4062045" y="6518361"/>
            <a:ext cx="2743485" cy="27794"/>
            <a:chOff x="0" y="0"/>
            <a:chExt cx="63211032" cy="640388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63211032" cy="640388"/>
            </a:xfrm>
            <a:custGeom>
              <a:avLst/>
              <a:gdLst/>
              <a:ahLst/>
              <a:cxnLst/>
              <a:rect r="r" b="b" t="t" l="l"/>
              <a:pathLst>
                <a:path h="640388" w="63211032">
                  <a:moveTo>
                    <a:pt x="0" y="0"/>
                  </a:moveTo>
                  <a:lnTo>
                    <a:pt x="63211032" y="0"/>
                  </a:lnTo>
                  <a:lnTo>
                    <a:pt x="63211032" y="640388"/>
                  </a:lnTo>
                  <a:lnTo>
                    <a:pt x="0" y="640388"/>
                  </a:lnTo>
                  <a:close/>
                </a:path>
              </a:pathLst>
            </a:custGeom>
            <a:solidFill>
              <a:srgbClr val="E09E5E"/>
            </a:solidFill>
          </p:spPr>
        </p:sp>
      </p:grpSp>
      <p:sp>
        <p:nvSpPr>
          <p:cNvPr name="TextBox 12" id="12"/>
          <p:cNvSpPr txBox="true"/>
          <p:nvPr/>
        </p:nvSpPr>
        <p:spPr>
          <a:xfrm rot="0">
            <a:off x="893020" y="1026111"/>
            <a:ext cx="5774862" cy="5562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319"/>
              </a:lnSpc>
            </a:pPr>
            <a:r>
              <a:rPr lang="en-US" sz="3999" spc="559">
                <a:solidFill>
                  <a:srgbClr val="E09E5E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CARTE DES VINS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814310" y="1951768"/>
            <a:ext cx="2760882" cy="3091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43"/>
              </a:lnSpc>
            </a:pPr>
            <a:r>
              <a:rPr lang="en-US" sz="2018" spc="-20">
                <a:solidFill>
                  <a:srgbClr val="E09E5E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BLANCS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816854" y="2808969"/>
            <a:ext cx="1667647" cy="3349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F</a:t>
            </a: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ENDANT ROCHE VINEUSE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816854" y="3169271"/>
            <a:ext cx="1860469" cy="1360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2022, AOC Valais, Cave St-Pierre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810137" y="3561000"/>
            <a:ext cx="1667647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P</a:t>
            </a: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ORTE DE NOVEMBRE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810137" y="3757789"/>
            <a:ext cx="1768143" cy="1235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024"/>
              </a:lnSpc>
            </a:pPr>
            <a:r>
              <a:rPr lang="en-US" sz="812" spc="24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2023, AOC V</a:t>
            </a:r>
            <a:r>
              <a:rPr lang="en-US" sz="812" spc="24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alais, Maison Gilliard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817577" y="4138475"/>
            <a:ext cx="1667647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A</a:t>
            </a: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IGLE LES MURAILLES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817577" y="4325460"/>
            <a:ext cx="1667647" cy="1360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2022, AOC Chablais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817577" y="4717498"/>
            <a:ext cx="1667647" cy="3349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PINOT GRI</a:t>
            </a: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S VENEZIE PASQUA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817577" y="5077800"/>
            <a:ext cx="1667647" cy="1360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2023, DOC Italie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2632639" y="2808969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3157716" y="2545712"/>
            <a:ext cx="435481" cy="915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53"/>
              </a:lnSpc>
            </a:pPr>
            <a:r>
              <a:rPr lang="en-US" sz="538" spc="1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BOUTEILLE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2632639" y="2545712"/>
            <a:ext cx="435441" cy="1249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59"/>
              </a:lnSpc>
            </a:pPr>
            <a:r>
              <a:rPr lang="en-US" sz="757" spc="22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VERRE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823575" y="6083329"/>
            <a:ext cx="2760882" cy="3091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43"/>
              </a:lnSpc>
            </a:pPr>
            <a:r>
              <a:rPr lang="en-US" sz="2018" spc="-20">
                <a:solidFill>
                  <a:srgbClr val="E09E5E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ROSÉS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807589" y="6940530"/>
            <a:ext cx="1667647" cy="3252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ROSÉ DE GAMAY ESPRIT D'OR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798325" y="7682873"/>
            <a:ext cx="1667647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L'Œ</a:t>
            </a: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IL-DE-PERDRIX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3122319" y="6677273"/>
            <a:ext cx="435481" cy="915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53"/>
              </a:lnSpc>
            </a:pPr>
            <a:r>
              <a:rPr lang="en-US" sz="538" spc="1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BOUTEILLE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2597242" y="6677273"/>
            <a:ext cx="435441" cy="1249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59"/>
              </a:lnSpc>
            </a:pPr>
            <a:r>
              <a:rPr lang="en-US" sz="757" spc="22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VERRE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2597242" y="6940530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3134595" y="6940530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2587978" y="7682873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3125331" y="7682873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798325" y="7870137"/>
            <a:ext cx="1667647" cy="1360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2023, AOC Neuchâtel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4019898" y="1951768"/>
            <a:ext cx="2760882" cy="3091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43"/>
              </a:lnSpc>
            </a:pPr>
            <a:r>
              <a:rPr lang="en-US" sz="2018" spc="-20">
                <a:solidFill>
                  <a:srgbClr val="E09E5E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ROUGES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6357090" y="2545712"/>
            <a:ext cx="435481" cy="915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53"/>
              </a:lnSpc>
            </a:pPr>
            <a:r>
              <a:rPr lang="en-US" sz="538" spc="1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BOUTEILLE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5832013" y="2545712"/>
            <a:ext cx="435441" cy="1249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59"/>
              </a:lnSpc>
            </a:pPr>
            <a:r>
              <a:rPr lang="en-US" sz="757" spc="22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VERRE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4040972" y="2808969"/>
            <a:ext cx="1667647" cy="16337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PINOT NOIR TROPHÉE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4040972" y="2998152"/>
            <a:ext cx="1889035" cy="1360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2023, AOC Valais, Cave St-Pierre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4034255" y="3400869"/>
            <a:ext cx="1667647" cy="3349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G</a:t>
            </a: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AMARET CŒUR DE CLÉMENCE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4034255" y="3775192"/>
            <a:ext cx="1667647" cy="1360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2021, AOC Genève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4033444" y="4168190"/>
            <a:ext cx="1896563" cy="3349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CÔTES D</a:t>
            </a: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U RHÔNE VILLAGES “PLAN DE DIEU”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4033444" y="4528492"/>
            <a:ext cx="1836636" cy="2788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2021, AOP Château Saint-Jean, France</a:t>
            </a:r>
          </a:p>
        </p:txBody>
      </p:sp>
      <p:sp>
        <p:nvSpPr>
          <p:cNvPr name="TextBox 44" id="44"/>
          <p:cNvSpPr txBox="true"/>
          <p:nvPr/>
        </p:nvSpPr>
        <p:spPr>
          <a:xfrm rot="0">
            <a:off x="4033444" y="5064558"/>
            <a:ext cx="1667647" cy="3349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LE</a:t>
            </a: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 VOLTE DELL'ORNELLAIA</a:t>
            </a:r>
          </a:p>
        </p:txBody>
      </p:sp>
      <p:sp>
        <p:nvSpPr>
          <p:cNvPr name="TextBox 45" id="45"/>
          <p:cNvSpPr txBox="true"/>
          <p:nvPr/>
        </p:nvSpPr>
        <p:spPr>
          <a:xfrm rot="0">
            <a:off x="4033444" y="5433583"/>
            <a:ext cx="1667647" cy="1360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2022, Toscana IGT, Italie</a:t>
            </a:r>
          </a:p>
        </p:txBody>
      </p:sp>
      <p:sp>
        <p:nvSpPr>
          <p:cNvPr name="TextBox 46" id="46"/>
          <p:cNvSpPr txBox="true"/>
          <p:nvPr/>
        </p:nvSpPr>
        <p:spPr>
          <a:xfrm rot="0">
            <a:off x="5832013" y="2808969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47" id="47"/>
          <p:cNvSpPr txBox="true"/>
          <p:nvPr/>
        </p:nvSpPr>
        <p:spPr>
          <a:xfrm rot="0">
            <a:off x="6369366" y="2808969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48" id="48"/>
          <p:cNvSpPr txBox="true"/>
          <p:nvPr/>
        </p:nvSpPr>
        <p:spPr>
          <a:xfrm rot="0">
            <a:off x="5825296" y="3400869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49" id="49"/>
          <p:cNvSpPr txBox="true"/>
          <p:nvPr/>
        </p:nvSpPr>
        <p:spPr>
          <a:xfrm rot="0">
            <a:off x="6362649" y="3400869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50" id="50"/>
          <p:cNvSpPr txBox="true"/>
          <p:nvPr/>
        </p:nvSpPr>
        <p:spPr>
          <a:xfrm rot="0">
            <a:off x="5824485" y="4168190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51" id="51"/>
          <p:cNvSpPr txBox="true"/>
          <p:nvPr/>
        </p:nvSpPr>
        <p:spPr>
          <a:xfrm rot="0">
            <a:off x="6361838" y="4168190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52" id="52"/>
          <p:cNvSpPr txBox="true"/>
          <p:nvPr/>
        </p:nvSpPr>
        <p:spPr>
          <a:xfrm rot="0">
            <a:off x="5824486" y="5064558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53" id="53"/>
          <p:cNvSpPr txBox="true"/>
          <p:nvPr/>
        </p:nvSpPr>
        <p:spPr>
          <a:xfrm rot="0">
            <a:off x="6361839" y="5064558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54" id="54"/>
          <p:cNvSpPr txBox="true"/>
          <p:nvPr/>
        </p:nvSpPr>
        <p:spPr>
          <a:xfrm rot="0">
            <a:off x="798325" y="8263329"/>
            <a:ext cx="1667647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M MINUTY</a:t>
            </a:r>
          </a:p>
        </p:txBody>
      </p:sp>
      <p:sp>
        <p:nvSpPr>
          <p:cNvPr name="TextBox 55" id="55"/>
          <p:cNvSpPr txBox="true"/>
          <p:nvPr/>
        </p:nvSpPr>
        <p:spPr>
          <a:xfrm rot="0">
            <a:off x="2576834" y="8263329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56" id="56"/>
          <p:cNvSpPr txBox="true"/>
          <p:nvPr/>
        </p:nvSpPr>
        <p:spPr>
          <a:xfrm rot="0">
            <a:off x="3114187" y="8263329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57" id="57"/>
          <p:cNvSpPr txBox="true"/>
          <p:nvPr/>
        </p:nvSpPr>
        <p:spPr>
          <a:xfrm rot="0">
            <a:off x="798325" y="8450593"/>
            <a:ext cx="1779956" cy="2788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2023, AOP Côtes de Provence, France</a:t>
            </a:r>
          </a:p>
        </p:txBody>
      </p:sp>
      <p:sp>
        <p:nvSpPr>
          <p:cNvPr name="TextBox 58" id="58"/>
          <p:cNvSpPr txBox="true"/>
          <p:nvPr/>
        </p:nvSpPr>
        <p:spPr>
          <a:xfrm rot="0">
            <a:off x="798325" y="8986659"/>
            <a:ext cx="1667647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MATH</a:t>
            </a: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EUS ROSÉ</a:t>
            </a:r>
          </a:p>
        </p:txBody>
      </p:sp>
      <p:sp>
        <p:nvSpPr>
          <p:cNvPr name="TextBox 59" id="59"/>
          <p:cNvSpPr txBox="true"/>
          <p:nvPr/>
        </p:nvSpPr>
        <p:spPr>
          <a:xfrm rot="0">
            <a:off x="798325" y="9173923"/>
            <a:ext cx="1667647" cy="1360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Portugal</a:t>
            </a:r>
          </a:p>
        </p:txBody>
      </p:sp>
      <p:sp>
        <p:nvSpPr>
          <p:cNvPr name="TextBox 60" id="60"/>
          <p:cNvSpPr txBox="true"/>
          <p:nvPr/>
        </p:nvSpPr>
        <p:spPr>
          <a:xfrm rot="0">
            <a:off x="2567570" y="8986659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61" id="61"/>
          <p:cNvSpPr txBox="true"/>
          <p:nvPr/>
        </p:nvSpPr>
        <p:spPr>
          <a:xfrm rot="0">
            <a:off x="3104923" y="8986659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62" id="62"/>
          <p:cNvSpPr txBox="true"/>
          <p:nvPr/>
        </p:nvSpPr>
        <p:spPr>
          <a:xfrm rot="0">
            <a:off x="4040972" y="6083329"/>
            <a:ext cx="2760882" cy="3091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43"/>
              </a:lnSpc>
            </a:pPr>
            <a:r>
              <a:rPr lang="en-US" sz="2018" spc="-20">
                <a:solidFill>
                  <a:srgbClr val="E09E5E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MOUSSEUX</a:t>
            </a:r>
          </a:p>
        </p:txBody>
      </p:sp>
      <p:sp>
        <p:nvSpPr>
          <p:cNvPr name="TextBox 63" id="63"/>
          <p:cNvSpPr txBox="true"/>
          <p:nvPr/>
        </p:nvSpPr>
        <p:spPr>
          <a:xfrm rot="0">
            <a:off x="6401874" y="6677273"/>
            <a:ext cx="435481" cy="915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53"/>
              </a:lnSpc>
            </a:pPr>
            <a:r>
              <a:rPr lang="en-US" sz="538" spc="1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BOUTEILLE</a:t>
            </a:r>
          </a:p>
        </p:txBody>
      </p:sp>
      <p:sp>
        <p:nvSpPr>
          <p:cNvPr name="TextBox 64" id="64"/>
          <p:cNvSpPr txBox="true"/>
          <p:nvPr/>
        </p:nvSpPr>
        <p:spPr>
          <a:xfrm rot="0">
            <a:off x="5876797" y="6677273"/>
            <a:ext cx="435441" cy="1249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59"/>
              </a:lnSpc>
            </a:pPr>
            <a:r>
              <a:rPr lang="en-US" sz="757" spc="22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VERRE</a:t>
            </a:r>
          </a:p>
        </p:txBody>
      </p:sp>
      <p:sp>
        <p:nvSpPr>
          <p:cNvPr name="TextBox 65" id="65"/>
          <p:cNvSpPr txBox="true"/>
          <p:nvPr/>
        </p:nvSpPr>
        <p:spPr>
          <a:xfrm rot="0">
            <a:off x="4062768" y="6925808"/>
            <a:ext cx="1667647" cy="3252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MOËT &amp; CHANDON IMPÉRIAL</a:t>
            </a:r>
          </a:p>
        </p:txBody>
      </p:sp>
      <p:sp>
        <p:nvSpPr>
          <p:cNvPr name="TextBox 66" id="66"/>
          <p:cNvSpPr txBox="true"/>
          <p:nvPr/>
        </p:nvSpPr>
        <p:spPr>
          <a:xfrm rot="0">
            <a:off x="4062768" y="7286110"/>
            <a:ext cx="1667647" cy="1360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Brut, France</a:t>
            </a:r>
          </a:p>
        </p:txBody>
      </p:sp>
      <p:sp>
        <p:nvSpPr>
          <p:cNvPr name="TextBox 67" id="67"/>
          <p:cNvSpPr txBox="true"/>
          <p:nvPr/>
        </p:nvSpPr>
        <p:spPr>
          <a:xfrm rot="0">
            <a:off x="4055328" y="8441792"/>
            <a:ext cx="1667647" cy="3349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PRO</a:t>
            </a: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SECCO EXTRA DRY TOSO</a:t>
            </a:r>
          </a:p>
        </p:txBody>
      </p:sp>
      <p:sp>
        <p:nvSpPr>
          <p:cNvPr name="TextBox 68" id="68"/>
          <p:cNvSpPr txBox="true"/>
          <p:nvPr/>
        </p:nvSpPr>
        <p:spPr>
          <a:xfrm rot="0">
            <a:off x="4055328" y="8811396"/>
            <a:ext cx="1667647" cy="1360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DOC Veneto, Italie</a:t>
            </a:r>
          </a:p>
        </p:txBody>
      </p:sp>
      <p:sp>
        <p:nvSpPr>
          <p:cNvPr name="TextBox 69" id="69"/>
          <p:cNvSpPr txBox="true"/>
          <p:nvPr/>
        </p:nvSpPr>
        <p:spPr>
          <a:xfrm rot="0">
            <a:off x="4054517" y="9204587"/>
            <a:ext cx="1667647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C</a:t>
            </a: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AVA PATA NEGRA</a:t>
            </a:r>
          </a:p>
        </p:txBody>
      </p:sp>
      <p:sp>
        <p:nvSpPr>
          <p:cNvPr name="TextBox 70" id="70"/>
          <p:cNvSpPr txBox="true"/>
          <p:nvPr/>
        </p:nvSpPr>
        <p:spPr>
          <a:xfrm rot="0">
            <a:off x="4054517" y="9410901"/>
            <a:ext cx="1667647" cy="1360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Brut, Espagne</a:t>
            </a:r>
          </a:p>
        </p:txBody>
      </p:sp>
      <p:sp>
        <p:nvSpPr>
          <p:cNvPr name="TextBox 71" id="71"/>
          <p:cNvSpPr txBox="true"/>
          <p:nvPr/>
        </p:nvSpPr>
        <p:spPr>
          <a:xfrm rot="0">
            <a:off x="4062768" y="7682873"/>
            <a:ext cx="1814752" cy="3349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CHAMPAGNE D'ARMANVILLE BRUT</a:t>
            </a:r>
          </a:p>
        </p:txBody>
      </p:sp>
      <p:sp>
        <p:nvSpPr>
          <p:cNvPr name="TextBox 72" id="72"/>
          <p:cNvSpPr txBox="true"/>
          <p:nvPr/>
        </p:nvSpPr>
        <p:spPr>
          <a:xfrm rot="0">
            <a:off x="4062768" y="8048600"/>
            <a:ext cx="1667647" cy="1360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Brut, France</a:t>
            </a:r>
          </a:p>
        </p:txBody>
      </p:sp>
      <p:sp>
        <p:nvSpPr>
          <p:cNvPr name="TextBox 73" id="73"/>
          <p:cNvSpPr txBox="true"/>
          <p:nvPr/>
        </p:nvSpPr>
        <p:spPr>
          <a:xfrm rot="0">
            <a:off x="5877520" y="6925808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74" id="74"/>
          <p:cNvSpPr txBox="true"/>
          <p:nvPr/>
        </p:nvSpPr>
        <p:spPr>
          <a:xfrm rot="0">
            <a:off x="6414873" y="6925808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75" id="75"/>
          <p:cNvSpPr txBox="true"/>
          <p:nvPr/>
        </p:nvSpPr>
        <p:spPr>
          <a:xfrm rot="0">
            <a:off x="5870080" y="8441792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76" id="76"/>
          <p:cNvSpPr txBox="true"/>
          <p:nvPr/>
        </p:nvSpPr>
        <p:spPr>
          <a:xfrm rot="0">
            <a:off x="6407433" y="8441792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77" id="77"/>
          <p:cNvSpPr txBox="true"/>
          <p:nvPr/>
        </p:nvSpPr>
        <p:spPr>
          <a:xfrm rot="0">
            <a:off x="5869269" y="9204587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78" id="78"/>
          <p:cNvSpPr txBox="true"/>
          <p:nvPr/>
        </p:nvSpPr>
        <p:spPr>
          <a:xfrm rot="0">
            <a:off x="6406622" y="9204587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79" id="79"/>
          <p:cNvSpPr txBox="true"/>
          <p:nvPr/>
        </p:nvSpPr>
        <p:spPr>
          <a:xfrm rot="0">
            <a:off x="5877520" y="7682873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80" id="80"/>
          <p:cNvSpPr txBox="true"/>
          <p:nvPr/>
        </p:nvSpPr>
        <p:spPr>
          <a:xfrm rot="0">
            <a:off x="6414873" y="7682873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81" id="81"/>
          <p:cNvSpPr txBox="true"/>
          <p:nvPr/>
        </p:nvSpPr>
        <p:spPr>
          <a:xfrm rot="0">
            <a:off x="798325" y="7286110"/>
            <a:ext cx="1667647" cy="1360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2023, Genève</a:t>
            </a:r>
          </a:p>
        </p:txBody>
      </p:sp>
      <p:sp>
        <p:nvSpPr>
          <p:cNvPr name="TextBox 82" id="82"/>
          <p:cNvSpPr txBox="true"/>
          <p:nvPr/>
        </p:nvSpPr>
        <p:spPr>
          <a:xfrm rot="0">
            <a:off x="3139751" y="2808969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83" id="83"/>
          <p:cNvSpPr txBox="true"/>
          <p:nvPr/>
        </p:nvSpPr>
        <p:spPr>
          <a:xfrm rot="0">
            <a:off x="2632639" y="3561000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84" id="84"/>
          <p:cNvSpPr txBox="true"/>
          <p:nvPr/>
        </p:nvSpPr>
        <p:spPr>
          <a:xfrm rot="0">
            <a:off x="3139751" y="3561000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85" id="85"/>
          <p:cNvSpPr txBox="true"/>
          <p:nvPr/>
        </p:nvSpPr>
        <p:spPr>
          <a:xfrm rot="0">
            <a:off x="2632639" y="4138475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86" id="86"/>
          <p:cNvSpPr txBox="true"/>
          <p:nvPr/>
        </p:nvSpPr>
        <p:spPr>
          <a:xfrm rot="0">
            <a:off x="3139751" y="4138475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87" id="87"/>
          <p:cNvSpPr txBox="true"/>
          <p:nvPr/>
        </p:nvSpPr>
        <p:spPr>
          <a:xfrm rot="0">
            <a:off x="2632639" y="4716264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88" id="88"/>
          <p:cNvSpPr txBox="true"/>
          <p:nvPr/>
        </p:nvSpPr>
        <p:spPr>
          <a:xfrm rot="0">
            <a:off x="3139751" y="4716264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DAGxR8h6doo</dc:identifier>
  <dcterms:modified xsi:type="dcterms:W3CDTF">2011-08-01T06:04:30Z</dcterms:modified>
  <cp:revision>1</cp:revision>
  <dc:title>Jaune Doré Classique Bordé Boissons Carte Menu</dc:title>
</cp:coreProperties>
</file>